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59" r:id="rId3"/>
    <p:sldId id="258" r:id="rId4"/>
    <p:sldId id="260" r:id="rId5"/>
    <p:sldId id="261" r:id="rId6"/>
    <p:sldId id="262" r:id="rId7"/>
    <p:sldId id="264" r:id="rId8"/>
    <p:sldId id="265" r:id="rId9"/>
    <p:sldId id="266" r:id="rId10"/>
    <p:sldId id="267" r:id="rId11"/>
    <p:sldId id="268" r:id="rId12"/>
    <p:sldId id="291" r:id="rId13"/>
    <p:sldId id="269" r:id="rId14"/>
    <p:sldId id="271" r:id="rId15"/>
    <p:sldId id="294" r:id="rId16"/>
    <p:sldId id="296" r:id="rId17"/>
    <p:sldId id="295"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2" r:id="rId36"/>
    <p:sldId id="29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104867-5CBA-454F-8FB9-85B792492778}" type="datetimeFigureOut">
              <a:rPr lang="en-US" smtClean="0"/>
              <a:t>11/26/2012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C73786-84BD-41D2-956C-59B74CA0BCF4}" type="slidenum">
              <a:rPr lang="en-US" smtClean="0"/>
              <a:t>‹#›</a:t>
            </a:fld>
            <a:endParaRPr lang="en-US"/>
          </a:p>
        </p:txBody>
      </p:sp>
    </p:spTree>
    <p:extLst>
      <p:ext uri="{BB962C8B-B14F-4D97-AF65-F5344CB8AC3E}">
        <p14:creationId xmlns:p14="http://schemas.microsoft.com/office/powerpoint/2010/main" val="374781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339E6-235F-4C5B-83F5-FC6CA3AC027A}" type="slidenum">
              <a:rPr lang="en-US" smtClean="0"/>
              <a:t>16</a:t>
            </a:fld>
            <a:endParaRPr lang="en-US"/>
          </a:p>
        </p:txBody>
      </p:sp>
    </p:spTree>
    <p:extLst>
      <p:ext uri="{BB962C8B-B14F-4D97-AF65-F5344CB8AC3E}">
        <p14:creationId xmlns:p14="http://schemas.microsoft.com/office/powerpoint/2010/main" val="851937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0339E6-235F-4C5B-83F5-FC6CA3AC027A}" type="slidenum">
              <a:rPr lang="en-US" smtClean="0"/>
              <a:t>17</a:t>
            </a:fld>
            <a:endParaRPr lang="en-US"/>
          </a:p>
        </p:txBody>
      </p:sp>
    </p:spTree>
    <p:extLst>
      <p:ext uri="{BB962C8B-B14F-4D97-AF65-F5344CB8AC3E}">
        <p14:creationId xmlns:p14="http://schemas.microsoft.com/office/powerpoint/2010/main" val="2434760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931FD6-25ED-4434-B8DE-57D17891F0A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353174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31FD6-25ED-4434-B8DE-57D17891F0A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53005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31FD6-25ED-4434-B8DE-57D17891F0A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302888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931FD6-25ED-4434-B8DE-57D17891F0A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1343592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31FD6-25ED-4434-B8DE-57D17891F0A5}" type="datetimeFigureOut">
              <a:rPr lang="en-US" smtClean="0"/>
              <a:t>11/26/2012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266920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931FD6-25ED-4434-B8DE-57D17891F0A5}"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3905915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931FD6-25ED-4434-B8DE-57D17891F0A5}" type="datetimeFigureOut">
              <a:rPr lang="en-US" smtClean="0"/>
              <a:t>11/26/2012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275978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931FD6-25ED-4434-B8DE-57D17891F0A5}" type="datetimeFigureOut">
              <a:rPr lang="en-US" smtClean="0"/>
              <a:t>11/26/2012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3066290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31FD6-25ED-4434-B8DE-57D17891F0A5}" type="datetimeFigureOut">
              <a:rPr lang="en-US" smtClean="0"/>
              <a:t>11/26/2012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81290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31FD6-25ED-4434-B8DE-57D17891F0A5}"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368956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31FD6-25ED-4434-B8DE-57D17891F0A5}" type="datetimeFigureOut">
              <a:rPr lang="en-US" smtClean="0"/>
              <a:t>11/26/2012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051E5E-0EDC-4049-8879-46DFE3A9DC8E}" type="slidenum">
              <a:rPr lang="en-US" smtClean="0"/>
              <a:t>‹#›</a:t>
            </a:fld>
            <a:endParaRPr lang="en-US"/>
          </a:p>
        </p:txBody>
      </p:sp>
    </p:spTree>
    <p:extLst>
      <p:ext uri="{BB962C8B-B14F-4D97-AF65-F5344CB8AC3E}">
        <p14:creationId xmlns:p14="http://schemas.microsoft.com/office/powerpoint/2010/main" val="1957583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31FD6-25ED-4434-B8DE-57D17891F0A5}" type="datetimeFigureOut">
              <a:rPr lang="en-US" smtClean="0"/>
              <a:t>11/26/2012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51E5E-0EDC-4049-8879-46DFE3A9DC8E}" type="slidenum">
              <a:rPr lang="en-US" smtClean="0"/>
              <a:t>‹#›</a:t>
            </a:fld>
            <a:endParaRPr lang="en-US"/>
          </a:p>
        </p:txBody>
      </p:sp>
    </p:spTree>
    <p:extLst>
      <p:ext uri="{BB962C8B-B14F-4D97-AF65-F5344CB8AC3E}">
        <p14:creationId xmlns:p14="http://schemas.microsoft.com/office/powerpoint/2010/main" val="3009335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Microcomputers </a:t>
            </a:r>
            <a:r>
              <a:rPr lang="en-US" dirty="0" smtClean="0"/>
              <a:t>Windows Review</a:t>
            </a:r>
            <a:endParaRPr lang="en-US" dirty="0"/>
          </a:p>
        </p:txBody>
      </p:sp>
      <p:sp>
        <p:nvSpPr>
          <p:cNvPr id="4" name="Rectangle 3"/>
          <p:cNvSpPr/>
          <p:nvPr/>
        </p:nvSpPr>
        <p:spPr>
          <a:xfrm>
            <a:off x="2438400" y="4038600"/>
            <a:ext cx="4572000" cy="1754326"/>
          </a:xfrm>
          <a:prstGeom prst="rect">
            <a:avLst/>
          </a:prstGeom>
        </p:spPr>
        <p:txBody>
          <a:bodyPr>
            <a:spAutoFit/>
          </a:bodyPr>
          <a:lstStyle/>
          <a:p>
            <a:pPr algn="ctr"/>
            <a:r>
              <a:rPr lang="en-US" sz="3600" dirty="0"/>
              <a:t>Gadgets</a:t>
            </a:r>
          </a:p>
          <a:p>
            <a:pPr algn="ctr"/>
            <a:r>
              <a:rPr lang="en-US" sz="3600" dirty="0"/>
              <a:t>Sticky Notes</a:t>
            </a:r>
          </a:p>
          <a:p>
            <a:pPr algn="ctr"/>
            <a:r>
              <a:rPr lang="en-US" sz="3600" dirty="0"/>
              <a:t>Pinning Programs</a:t>
            </a:r>
            <a:endParaRPr lang="en-US" sz="3600" dirty="0"/>
          </a:p>
        </p:txBody>
      </p:sp>
    </p:spTree>
    <p:extLst>
      <p:ext uri="{BB962C8B-B14F-4D97-AF65-F5344CB8AC3E}">
        <p14:creationId xmlns:p14="http://schemas.microsoft.com/office/powerpoint/2010/main" val="3405802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21" t="25565" r="39456" b="10000"/>
          <a:stretch/>
        </p:blipFill>
        <p:spPr bwMode="auto">
          <a:xfrm>
            <a:off x="381000" y="266631"/>
            <a:ext cx="8153400" cy="605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3826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04" t="25043" r="40435" b="17739"/>
          <a:stretch/>
        </p:blipFill>
        <p:spPr bwMode="auto">
          <a:xfrm>
            <a:off x="533400" y="228600"/>
            <a:ext cx="8021148"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812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45"/>
            <a:ext cx="7772400" cy="1470025"/>
          </a:xfrm>
        </p:spPr>
        <p:txBody>
          <a:bodyPr/>
          <a:lstStyle/>
          <a:p>
            <a:r>
              <a:rPr lang="en-US" dirty="0" smtClean="0"/>
              <a:t>Microcomputers </a:t>
            </a:r>
            <a:r>
              <a:rPr lang="en-US" dirty="0" smtClean="0"/>
              <a:t>Word Review</a:t>
            </a:r>
            <a:endParaRPr lang="en-US" dirty="0"/>
          </a:p>
        </p:txBody>
      </p:sp>
      <p:sp>
        <p:nvSpPr>
          <p:cNvPr id="5" name="Content Placeholder 2"/>
          <p:cNvSpPr txBox="1">
            <a:spLocks/>
          </p:cNvSpPr>
          <p:nvPr/>
        </p:nvSpPr>
        <p:spPr>
          <a:xfrm>
            <a:off x="457200" y="1143000"/>
            <a:ext cx="8229600" cy="5257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Margins 	(page layout tab)</a:t>
            </a:r>
          </a:p>
          <a:p>
            <a:endParaRPr lang="en-US" dirty="0" smtClean="0"/>
          </a:p>
          <a:p>
            <a:endParaRPr lang="en-US" dirty="0" smtClean="0"/>
          </a:p>
          <a:p>
            <a:r>
              <a:rPr lang="en-US" dirty="0" smtClean="0"/>
              <a:t>Page </a:t>
            </a:r>
            <a:r>
              <a:rPr lang="en-US" dirty="0"/>
              <a:t>Orientation (page layout tab)</a:t>
            </a:r>
          </a:p>
          <a:p>
            <a:endParaRPr lang="en-US" dirty="0" smtClean="0"/>
          </a:p>
          <a:p>
            <a:r>
              <a:rPr lang="en-US" dirty="0" smtClean="0"/>
              <a:t>Find and Replace (home tab)</a:t>
            </a:r>
          </a:p>
          <a:p>
            <a:endParaRPr lang="en-US" dirty="0" smtClean="0"/>
          </a:p>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782" b="82435"/>
          <a:stretch/>
        </p:blipFill>
        <p:spPr bwMode="auto">
          <a:xfrm>
            <a:off x="29817" y="1676400"/>
            <a:ext cx="9190383" cy="1338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3479" b="81565"/>
          <a:stretch/>
        </p:blipFill>
        <p:spPr bwMode="auto">
          <a:xfrm>
            <a:off x="56321" y="4724401"/>
            <a:ext cx="9087679" cy="140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805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lstStyle/>
          <a:p>
            <a:r>
              <a:rPr lang="en-US" dirty="0" smtClean="0"/>
              <a:t>Microcomputers </a:t>
            </a:r>
            <a:r>
              <a:rPr lang="en-US" dirty="0" smtClean="0"/>
              <a:t>Word Review</a:t>
            </a:r>
            <a:endParaRPr lang="en-US" dirty="0"/>
          </a:p>
        </p:txBody>
      </p:sp>
      <p:sp>
        <p:nvSpPr>
          <p:cNvPr id="5" name="Content Placeholder 2"/>
          <p:cNvSpPr txBox="1">
            <a:spLocks/>
          </p:cNvSpPr>
          <p:nvPr/>
        </p:nvSpPr>
        <p:spPr>
          <a:xfrm>
            <a:off x="457200" y="1981200"/>
            <a:ext cx="8229600" cy="4144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t>Revisions/Comments (Reviewer tab)</a:t>
            </a:r>
          </a:p>
          <a:p>
            <a:endParaRPr lang="en-US" dirty="0" smtClean="0"/>
          </a:p>
          <a:p>
            <a:endParaRPr lang="en-US" dirty="0" smtClean="0"/>
          </a:p>
          <a:p>
            <a:endParaRPr lang="en-US" dirty="0"/>
          </a:p>
          <a:p>
            <a:r>
              <a:rPr lang="en-US" dirty="0" smtClean="0"/>
              <a:t>Headers/Footers (insert tab)</a:t>
            </a:r>
          </a:p>
          <a:p>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131" b="82087"/>
          <a:stretch/>
        </p:blipFill>
        <p:spPr bwMode="auto">
          <a:xfrm>
            <a:off x="152401" y="2615820"/>
            <a:ext cx="8991599" cy="136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82493"/>
          <a:stretch/>
        </p:blipFill>
        <p:spPr bwMode="auto">
          <a:xfrm>
            <a:off x="0" y="5029200"/>
            <a:ext cx="9127435" cy="133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6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Mail Merged Databases</a:t>
            </a:r>
            <a:endParaRPr lang="en-US" dirty="0"/>
          </a:p>
        </p:txBody>
      </p:sp>
      <p:sp>
        <p:nvSpPr>
          <p:cNvPr id="3" name="Content Placeholder 2"/>
          <p:cNvSpPr>
            <a:spLocks noGrp="1"/>
          </p:cNvSpPr>
          <p:nvPr>
            <p:ph idx="1"/>
          </p:nvPr>
        </p:nvSpPr>
        <p:spPr>
          <a:xfrm>
            <a:off x="457200" y="1371600"/>
            <a:ext cx="8229600" cy="4754563"/>
          </a:xfrm>
        </p:spPr>
        <p:txBody>
          <a:bodyPr>
            <a:normAutofit fontScale="85000" lnSpcReduction="20000"/>
          </a:bodyPr>
          <a:lstStyle/>
          <a:p>
            <a:r>
              <a:rPr lang="en-US" dirty="0" smtClean="0"/>
              <a:t>In Word</a:t>
            </a:r>
          </a:p>
          <a:p>
            <a:pPr lvl="1"/>
            <a:r>
              <a:rPr lang="en-US" dirty="0" smtClean="0"/>
              <a:t>Mailings tab, select users, type list</a:t>
            </a:r>
          </a:p>
          <a:p>
            <a:pPr lvl="2"/>
            <a:r>
              <a:rPr lang="en-US" dirty="0" smtClean="0"/>
              <a:t>Creates an access database</a:t>
            </a:r>
          </a:p>
          <a:p>
            <a:r>
              <a:rPr lang="en-US" dirty="0" smtClean="0"/>
              <a:t>In Excel</a:t>
            </a:r>
          </a:p>
          <a:p>
            <a:pPr lvl="1"/>
            <a:r>
              <a:rPr lang="en-US" dirty="0" smtClean="0"/>
              <a:t>Type headers such as last name, first name, </a:t>
            </a:r>
            <a:r>
              <a:rPr lang="en-US" dirty="0" err="1" smtClean="0"/>
              <a:t>st.</a:t>
            </a:r>
            <a:r>
              <a:rPr lang="en-US" dirty="0" smtClean="0"/>
              <a:t> address, city, state, and zip</a:t>
            </a:r>
          </a:p>
          <a:p>
            <a:pPr lvl="1"/>
            <a:r>
              <a:rPr lang="en-US" dirty="0" smtClean="0"/>
              <a:t>Type data</a:t>
            </a:r>
          </a:p>
          <a:p>
            <a:pPr lvl="1"/>
            <a:r>
              <a:rPr lang="en-US" dirty="0" smtClean="0"/>
              <a:t>In Word say use existing list and locate Excel list.</a:t>
            </a:r>
          </a:p>
          <a:p>
            <a:r>
              <a:rPr lang="en-US" dirty="0" smtClean="0"/>
              <a:t>In Access</a:t>
            </a:r>
          </a:p>
          <a:p>
            <a:pPr lvl="1"/>
            <a:r>
              <a:rPr lang="en-US" dirty="0" smtClean="0"/>
              <a:t>Create tables with customer fields.</a:t>
            </a:r>
          </a:p>
          <a:p>
            <a:pPr lvl="1"/>
            <a:r>
              <a:rPr lang="en-US" dirty="0" smtClean="0"/>
              <a:t>Type data</a:t>
            </a:r>
          </a:p>
          <a:p>
            <a:pPr lvl="1"/>
            <a:r>
              <a:rPr lang="en-US" dirty="0" smtClean="0"/>
              <a:t>In Word say use exiting list and locate Access list you want to use.  Usually use a query that you creating.</a:t>
            </a:r>
          </a:p>
        </p:txBody>
      </p:sp>
    </p:spTree>
    <p:extLst>
      <p:ext uri="{BB962C8B-B14F-4D97-AF65-F5344CB8AC3E}">
        <p14:creationId xmlns:p14="http://schemas.microsoft.com/office/powerpoint/2010/main" val="1933828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7772400" cy="1470025"/>
          </a:xfrm>
        </p:spPr>
        <p:txBody>
          <a:bodyPr/>
          <a:lstStyle/>
          <a:p>
            <a:r>
              <a:rPr lang="en-US" dirty="0" smtClean="0"/>
              <a:t>Microcomputers </a:t>
            </a:r>
            <a:r>
              <a:rPr lang="en-US" dirty="0" smtClean="0"/>
              <a:t>PowerPoint Review</a:t>
            </a:r>
            <a:endParaRPr lang="en-US" dirty="0"/>
          </a:p>
        </p:txBody>
      </p:sp>
      <p:sp>
        <p:nvSpPr>
          <p:cNvPr id="3" name="Subtitle 2"/>
          <p:cNvSpPr>
            <a:spLocks noGrp="1"/>
          </p:cNvSpPr>
          <p:nvPr>
            <p:ph type="subTitle" idx="1"/>
          </p:nvPr>
        </p:nvSpPr>
        <p:spPr>
          <a:xfrm>
            <a:off x="0" y="2057400"/>
            <a:ext cx="9144000" cy="4191000"/>
          </a:xfrm>
        </p:spPr>
        <p:txBody>
          <a:bodyPr>
            <a:normAutofit/>
          </a:bodyPr>
          <a:lstStyle/>
          <a:p>
            <a:r>
              <a:rPr lang="en-US" b="1" dirty="0"/>
              <a:t>Themes</a:t>
            </a:r>
          </a:p>
          <a:p>
            <a:r>
              <a:rPr lang="en-US" b="1" dirty="0" smtClean="0"/>
              <a:t>Handouts-</a:t>
            </a:r>
            <a:r>
              <a:rPr lang="en-US" dirty="0" smtClean="0"/>
              <a:t>file print, choose full page print to 2 or 3 slides per page.</a:t>
            </a:r>
            <a:endParaRPr lang="en-US" dirty="0"/>
          </a:p>
          <a:p>
            <a:r>
              <a:rPr lang="en-US" dirty="0" smtClean="0"/>
              <a:t>Open a </a:t>
            </a:r>
            <a:r>
              <a:rPr lang="en-US" b="1" dirty="0" smtClean="0"/>
              <a:t>word document </a:t>
            </a:r>
            <a:r>
              <a:rPr lang="en-US" dirty="0" smtClean="0"/>
              <a:t>in PowerPoint-change file type to from .</a:t>
            </a:r>
            <a:r>
              <a:rPr lang="en-US" dirty="0" err="1" smtClean="0"/>
              <a:t>ppt</a:t>
            </a:r>
            <a:r>
              <a:rPr lang="en-US" dirty="0" smtClean="0"/>
              <a:t> to .doc</a:t>
            </a:r>
            <a:endParaRPr lang="en-US" dirty="0"/>
          </a:p>
          <a:p>
            <a:endParaRPr lang="en-US" dirty="0"/>
          </a:p>
        </p:txBody>
      </p:sp>
    </p:spTree>
    <p:extLst>
      <p:ext uri="{BB962C8B-B14F-4D97-AF65-F5344CB8AC3E}">
        <p14:creationId xmlns:p14="http://schemas.microsoft.com/office/powerpoint/2010/main" val="10622742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 y="0"/>
            <a:ext cx="4953000" cy="1143000"/>
          </a:xfrm>
        </p:spPr>
        <p:txBody>
          <a:bodyPr/>
          <a:lstStyle/>
          <a:p>
            <a:r>
              <a:rPr lang="en-US" dirty="0" smtClean="0"/>
              <a:t>Header/Footer</a:t>
            </a:r>
            <a:endParaRPr lang="en-US" dirty="0"/>
          </a:p>
        </p:txBody>
      </p:sp>
      <p:sp>
        <p:nvSpPr>
          <p:cNvPr id="3" name="Content Placeholder 2"/>
          <p:cNvSpPr>
            <a:spLocks noGrp="1"/>
          </p:cNvSpPr>
          <p:nvPr>
            <p:ph idx="1"/>
          </p:nvPr>
        </p:nvSpPr>
        <p:spPr>
          <a:xfrm>
            <a:off x="450761" y="1034478"/>
            <a:ext cx="4419599" cy="1769416"/>
          </a:xfrm>
        </p:spPr>
        <p:txBody>
          <a:bodyPr/>
          <a:lstStyle/>
          <a:p>
            <a:pPr marL="0" indent="0">
              <a:buNone/>
            </a:pPr>
            <a:r>
              <a:rPr lang="en-US" sz="2400" dirty="0" smtClean="0"/>
              <a:t>INSERT TAB</a:t>
            </a:r>
          </a:p>
          <a:p>
            <a:pPr lvl="1"/>
            <a:r>
              <a:rPr lang="en-US" sz="2400" dirty="0" smtClean="0"/>
              <a:t>Click header and </a:t>
            </a:r>
            <a:endParaRPr lang="en-US" sz="2400" dirty="0" smtClean="0"/>
          </a:p>
          <a:p>
            <a:pPr lvl="1"/>
            <a:r>
              <a:rPr lang="en-US" sz="2400" dirty="0" smtClean="0"/>
              <a:t>footer</a:t>
            </a:r>
            <a:endParaRPr lang="en-US" sz="2400"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566" t="26783" r="33587" b="28845"/>
          <a:stretch/>
        </p:blipFill>
        <p:spPr bwMode="auto">
          <a:xfrm>
            <a:off x="4419599" y="228600"/>
            <a:ext cx="3886201" cy="292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59303" y="2791894"/>
            <a:ext cx="441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Views</a:t>
            </a:r>
            <a:endParaRPr lang="en-US"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29130" b="81070"/>
          <a:stretch/>
        </p:blipFill>
        <p:spPr bwMode="auto">
          <a:xfrm>
            <a:off x="99390" y="3609772"/>
            <a:ext cx="8892210" cy="144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457200" y="5181600"/>
            <a:ext cx="8229600" cy="1676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Speaker Notes</a:t>
            </a:r>
          </a:p>
          <a:p>
            <a:r>
              <a:rPr lang="en-US" dirty="0" smtClean="0"/>
              <a:t>Header/Footer</a:t>
            </a:r>
          </a:p>
          <a:p>
            <a:r>
              <a:rPr lang="en-US" dirty="0" smtClean="0"/>
              <a:t>Views</a:t>
            </a:r>
          </a:p>
          <a:p>
            <a:pPr marL="0" indent="0">
              <a:buFont typeface="Arial" pitchFamily="34" charset="0"/>
              <a:buNone/>
            </a:pPr>
            <a:endParaRPr lang="en-US" dirty="0"/>
          </a:p>
        </p:txBody>
      </p:sp>
    </p:spTree>
    <p:extLst>
      <p:ext uri="{BB962C8B-B14F-4D97-AF65-F5344CB8AC3E}">
        <p14:creationId xmlns:p14="http://schemas.microsoft.com/office/powerpoint/2010/main" val="2801459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Microcomputers PowerPoint Review</a:t>
            </a:r>
            <a:endParaRPr lang="en-US" dirty="0"/>
          </a:p>
        </p:txBody>
      </p:sp>
      <p:sp>
        <p:nvSpPr>
          <p:cNvPr id="3" name="Content Placeholder 2"/>
          <p:cNvSpPr>
            <a:spLocks noGrp="1"/>
          </p:cNvSpPr>
          <p:nvPr>
            <p:ph idx="1"/>
          </p:nvPr>
        </p:nvSpPr>
        <p:spPr>
          <a:xfrm>
            <a:off x="457200" y="1600200"/>
            <a:ext cx="4572000" cy="4525963"/>
          </a:xfrm>
        </p:spPr>
        <p:txBody>
          <a:bodyPr>
            <a:normAutofit fontScale="92500" lnSpcReduction="10000"/>
          </a:bodyPr>
          <a:lstStyle/>
          <a:p>
            <a:r>
              <a:rPr lang="en-US" dirty="0" smtClean="0"/>
              <a:t>Animations-movement of text or graphics</a:t>
            </a:r>
          </a:p>
          <a:p>
            <a:r>
              <a:rPr lang="en-US" dirty="0" smtClean="0"/>
              <a:t>Edit Animations-Click Animation Tab, click animation pane</a:t>
            </a:r>
            <a:endParaRPr lang="en-US" dirty="0" smtClean="0"/>
          </a:p>
          <a:p>
            <a:r>
              <a:rPr lang="en-US" dirty="0" smtClean="0"/>
              <a:t>Transitions-movement between slides</a:t>
            </a:r>
            <a:endParaRPr lang="en-US" dirty="0" smtClean="0"/>
          </a:p>
          <a:p>
            <a:r>
              <a:rPr lang="en-US" dirty="0" smtClean="0"/>
              <a:t>SmartArt/WordArt-Double click to edit shape or colors</a:t>
            </a:r>
            <a:endParaRPr lang="en-US" dirty="0" smtClean="0"/>
          </a:p>
          <a:p>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196" t="16696" b="4000"/>
          <a:stretch/>
        </p:blipFill>
        <p:spPr bwMode="auto">
          <a:xfrm>
            <a:off x="6172200" y="1295400"/>
            <a:ext cx="196582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10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Microcomputers Excel Review</a:t>
            </a:r>
            <a:endParaRPr lang="en-US" dirty="0"/>
          </a:p>
        </p:txBody>
      </p:sp>
      <p:sp>
        <p:nvSpPr>
          <p:cNvPr id="3" name="Content Placeholder 2"/>
          <p:cNvSpPr>
            <a:spLocks noGrp="1"/>
          </p:cNvSpPr>
          <p:nvPr>
            <p:ph idx="1"/>
          </p:nvPr>
        </p:nvSpPr>
        <p:spPr/>
        <p:txBody>
          <a:bodyPr>
            <a:normAutofit/>
          </a:bodyPr>
          <a:lstStyle/>
          <a:p>
            <a:r>
              <a:rPr lang="en-US" dirty="0" smtClean="0"/>
              <a:t>Create formulas using addition (+), subtraction (-), multiplication (*), division(/)</a:t>
            </a:r>
          </a:p>
          <a:p>
            <a:r>
              <a:rPr lang="en-US" dirty="0" smtClean="0"/>
              <a:t>Create a formulas using If, PMT, Average, Minimum, Maximum</a:t>
            </a:r>
          </a:p>
          <a:p>
            <a:r>
              <a:rPr lang="en-US" dirty="0" smtClean="0"/>
              <a:t>Format a worksheet</a:t>
            </a:r>
          </a:p>
          <a:p>
            <a:endParaRPr lang="en-US" dirty="0"/>
          </a:p>
        </p:txBody>
      </p:sp>
    </p:spTree>
    <p:extLst>
      <p:ext uri="{BB962C8B-B14F-4D97-AF65-F5344CB8AC3E}">
        <p14:creationId xmlns:p14="http://schemas.microsoft.com/office/powerpoint/2010/main" val="1583182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Formulas</a:t>
            </a:r>
            <a:br>
              <a:rPr lang="en-US" dirty="0" smtClean="0"/>
            </a:br>
            <a:r>
              <a:rPr lang="en-US" dirty="0" smtClean="0"/>
              <a:t>(select cells with mouse)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Sum( )	Total a set of numbers</a:t>
            </a:r>
          </a:p>
          <a:p>
            <a:r>
              <a:rPr lang="en-US" dirty="0" smtClean="0"/>
              <a:t>Count( )	Count the number of cells that have numbers</a:t>
            </a:r>
          </a:p>
          <a:p>
            <a:r>
              <a:rPr lang="en-US" dirty="0" err="1" smtClean="0"/>
              <a:t>CountA</a:t>
            </a:r>
            <a:r>
              <a:rPr lang="en-US" dirty="0" smtClean="0"/>
              <a:t>( ) Count the number of cells that are not empty</a:t>
            </a:r>
          </a:p>
          <a:p>
            <a:r>
              <a:rPr lang="en-US" dirty="0" smtClean="0"/>
              <a:t>Average( ) Average a set of numbers</a:t>
            </a:r>
          </a:p>
          <a:p>
            <a:r>
              <a:rPr lang="en-US" dirty="0" smtClean="0"/>
              <a:t>Min( ) find the minimum value in a set of numbers</a:t>
            </a:r>
          </a:p>
          <a:p>
            <a:r>
              <a:rPr lang="en-US" dirty="0" smtClean="0"/>
              <a:t>Max( ) Find the maximum value in a set of numbers</a:t>
            </a:r>
            <a:endParaRPr lang="en-US" dirty="0"/>
          </a:p>
        </p:txBody>
      </p:sp>
    </p:spTree>
    <p:extLst>
      <p:ext uri="{BB962C8B-B14F-4D97-AF65-F5344CB8AC3E}">
        <p14:creationId xmlns:p14="http://schemas.microsoft.com/office/powerpoint/2010/main" val="1822169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Gadgets</a:t>
            </a:r>
            <a:endParaRPr lang="en-US" dirty="0"/>
          </a:p>
        </p:txBody>
      </p:sp>
      <p:sp>
        <p:nvSpPr>
          <p:cNvPr id="3" name="Content Placeholder 2"/>
          <p:cNvSpPr>
            <a:spLocks noGrp="1"/>
          </p:cNvSpPr>
          <p:nvPr>
            <p:ph idx="1"/>
          </p:nvPr>
        </p:nvSpPr>
        <p:spPr>
          <a:xfrm>
            <a:off x="457200" y="1600200"/>
            <a:ext cx="6096000" cy="4525963"/>
          </a:xfrm>
        </p:spPr>
        <p:txBody>
          <a:bodyPr>
            <a:normAutofit fontScale="92500" lnSpcReduction="20000"/>
          </a:bodyPr>
          <a:lstStyle/>
          <a:p>
            <a:r>
              <a:rPr lang="en-US" dirty="0" smtClean="0"/>
              <a:t>Windows Sidebar is a long, vertical bar that is displayed on the side of your desktop. It contains mini-programs called gadgets, which offer information at a glance and provide easy access to frequently used tools. For example, you can use gadgets to display a picture slide show, view continuously updated headlines, or look up contacts.</a:t>
            </a:r>
          </a:p>
          <a:p>
            <a:endParaRPr lang="en-US" dirty="0"/>
          </a:p>
        </p:txBody>
      </p:sp>
      <p:pic>
        <p:nvPicPr>
          <p:cNvPr id="1026" name="Picture 2" descr="Picture of Windows Sidebar and gadg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1699" y="1447800"/>
            <a:ext cx="2762250" cy="4114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76600" y="5715000"/>
            <a:ext cx="5562600" cy="461665"/>
          </a:xfrm>
          <a:prstGeom prst="rect">
            <a:avLst/>
          </a:prstGeom>
          <a:noFill/>
        </p:spPr>
        <p:txBody>
          <a:bodyPr wrap="square" rtlCol="0">
            <a:spAutoFit/>
          </a:bodyPr>
          <a:lstStyle/>
          <a:p>
            <a:r>
              <a:rPr lang="en-US" sz="2400" b="1" i="1" dirty="0" smtClean="0"/>
              <a:t>Right click desktop to see your gadgets.</a:t>
            </a:r>
            <a:endParaRPr lang="en-US" sz="2400" b="1" i="1" dirty="0"/>
          </a:p>
        </p:txBody>
      </p:sp>
    </p:spTree>
    <p:extLst>
      <p:ext uri="{BB962C8B-B14F-4D97-AF65-F5344CB8AC3E}">
        <p14:creationId xmlns:p14="http://schemas.microsoft.com/office/powerpoint/2010/main" val="415152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Average, Min, and Max Practice</a:t>
            </a:r>
            <a:endParaRPr lang="en-US" dirty="0"/>
          </a:p>
        </p:txBody>
      </p:sp>
      <p:sp>
        <p:nvSpPr>
          <p:cNvPr id="3" name="Content Placeholder 2"/>
          <p:cNvSpPr>
            <a:spLocks noGrp="1"/>
          </p:cNvSpPr>
          <p:nvPr>
            <p:ph idx="1"/>
          </p:nvPr>
        </p:nvSpPr>
        <p:spPr/>
        <p:txBody>
          <a:bodyPr/>
          <a:lstStyle/>
          <a:p>
            <a:pPr marL="0" indent="0">
              <a:buNone/>
            </a:pPr>
            <a:r>
              <a:rPr lang="en-US" dirty="0" smtClean="0"/>
              <a:t>Open </a:t>
            </a:r>
            <a:r>
              <a:rPr lang="en-US" dirty="0" err="1" smtClean="0"/>
              <a:t>SummaryFormula</a:t>
            </a:r>
            <a:endParaRPr lang="en-US" dirty="0" smtClean="0"/>
          </a:p>
          <a:p>
            <a:pPr lvl="1"/>
            <a:r>
              <a:rPr lang="en-US" dirty="0" smtClean="0"/>
              <a:t>in Cell B19, create a formula that total sales.</a:t>
            </a:r>
          </a:p>
          <a:p>
            <a:pPr lvl="1"/>
            <a:r>
              <a:rPr lang="en-US" dirty="0" smtClean="0"/>
              <a:t>In cell B20, create a formula that averages sales</a:t>
            </a:r>
          </a:p>
          <a:p>
            <a:pPr lvl="1"/>
            <a:r>
              <a:rPr lang="en-US" dirty="0" smtClean="0"/>
              <a:t>In cell B21, create a formula that tell you the minimum sales</a:t>
            </a:r>
          </a:p>
          <a:p>
            <a:pPr lvl="1"/>
            <a:r>
              <a:rPr lang="en-US" dirty="0" smtClean="0"/>
              <a:t>In cell B22, create a formula that tells you the maximum sales.</a:t>
            </a:r>
          </a:p>
          <a:p>
            <a:pPr lvl="1"/>
            <a:endParaRPr lang="en-US" dirty="0"/>
          </a:p>
        </p:txBody>
      </p:sp>
    </p:spTree>
    <p:extLst>
      <p:ext uri="{BB962C8B-B14F-4D97-AF65-F5344CB8AC3E}">
        <p14:creationId xmlns:p14="http://schemas.microsoft.com/office/powerpoint/2010/main" val="1476340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t>Payment Practice</a:t>
            </a:r>
            <a:br>
              <a:rPr lang="en-US" b="1" dirty="0" smtClean="0"/>
            </a:br>
            <a:r>
              <a:rPr lang="en-US" b="1" dirty="0" smtClean="0"/>
              <a:t>Paying </a:t>
            </a:r>
            <a:r>
              <a:rPr lang="en-US" b="1" dirty="0"/>
              <a:t>off a Loan</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smtClean="0"/>
              <a:t>You </a:t>
            </a:r>
            <a:r>
              <a:rPr lang="en-US" dirty="0"/>
              <a:t>want to borrow </a:t>
            </a:r>
            <a:r>
              <a:rPr lang="en-US" u="sng" dirty="0"/>
              <a:t>$150,000</a:t>
            </a:r>
            <a:r>
              <a:rPr lang="en-US" dirty="0"/>
              <a:t> for </a:t>
            </a:r>
            <a:r>
              <a:rPr lang="en-US" u="sng" dirty="0"/>
              <a:t>30 years</a:t>
            </a:r>
            <a:r>
              <a:rPr lang="en-US" dirty="0"/>
              <a:t> at an </a:t>
            </a:r>
            <a:r>
              <a:rPr lang="en-US" u="sng" dirty="0"/>
              <a:t>annual rate of 6%</a:t>
            </a:r>
            <a:r>
              <a:rPr lang="en-US" dirty="0"/>
              <a:t>. You will make </a:t>
            </a:r>
            <a:r>
              <a:rPr lang="en-US" u="sng" dirty="0"/>
              <a:t>monthly payments</a:t>
            </a:r>
            <a:r>
              <a:rPr lang="en-US" dirty="0"/>
              <a:t> (12 per year), and payments will be at the </a:t>
            </a:r>
            <a:r>
              <a:rPr lang="en-US" u="sng" dirty="0"/>
              <a:t>end</a:t>
            </a:r>
            <a:r>
              <a:rPr lang="en-US" dirty="0"/>
              <a:t> of each interest period. The </a:t>
            </a:r>
            <a:r>
              <a:rPr lang="en-US" u="sng" dirty="0"/>
              <a:t>balance at the end of the loan will be $0</a:t>
            </a:r>
            <a:r>
              <a:rPr lang="en-US" dirty="0"/>
              <a:t> (you will completely pay it off). What is your monthly </a:t>
            </a:r>
            <a:r>
              <a:rPr lang="en-US" u="sng" dirty="0"/>
              <a:t>payment</a:t>
            </a:r>
            <a:r>
              <a:rPr lang="en-US" dirty="0"/>
              <a:t>?</a:t>
            </a:r>
          </a:p>
          <a:p>
            <a:endParaRPr lang="en-US" dirty="0"/>
          </a:p>
        </p:txBody>
      </p:sp>
    </p:spTree>
    <p:extLst>
      <p:ext uri="{BB962C8B-B14F-4D97-AF65-F5344CB8AC3E}">
        <p14:creationId xmlns:p14="http://schemas.microsoft.com/office/powerpoint/2010/main" val="1434800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Solution</a:t>
            </a:r>
            <a:br>
              <a:rPr lang="en-US" b="1" dirty="0"/>
            </a:br>
            <a:endParaRPr lang="en-US" dirty="0"/>
          </a:p>
        </p:txBody>
      </p:sp>
      <p:sp>
        <p:nvSpPr>
          <p:cNvPr id="3" name="Content Placeholder 2"/>
          <p:cNvSpPr>
            <a:spLocks noGrp="1"/>
          </p:cNvSpPr>
          <p:nvPr>
            <p:ph idx="1"/>
          </p:nvPr>
        </p:nvSpPr>
        <p:spPr>
          <a:xfrm>
            <a:off x="457200" y="914400"/>
            <a:ext cx="8229600" cy="5791200"/>
          </a:xfrm>
        </p:spPr>
        <p:txBody>
          <a:bodyPr>
            <a:normAutofit/>
          </a:bodyPr>
          <a:lstStyle/>
          <a:p>
            <a:r>
              <a:rPr lang="en-US" sz="2000" dirty="0" smtClean="0"/>
              <a:t>Once </a:t>
            </a:r>
            <a:r>
              <a:rPr lang="en-US" sz="2000" dirty="0"/>
              <a:t>you realize that what you are trying to find is the regular payment (requiring the PMT function), you need to identify the arguments</a:t>
            </a:r>
            <a:r>
              <a:rPr lang="en-US" sz="2000" dirty="0" smtClean="0"/>
              <a:t>:</a:t>
            </a:r>
          </a:p>
          <a:p>
            <a:pPr marL="0" indent="0">
              <a:buNone/>
            </a:pPr>
            <a:endParaRPr lang="en-US" dirty="0"/>
          </a:p>
          <a:p>
            <a:pPr lvl="0"/>
            <a:r>
              <a:rPr lang="en-US" dirty="0"/>
              <a:t>·   </a:t>
            </a:r>
            <a:endParaRPr lang="en-US" dirty="0" smtClean="0"/>
          </a:p>
          <a:p>
            <a:pPr lvl="0"/>
            <a:endParaRPr lang="en-US" dirty="0"/>
          </a:p>
          <a:p>
            <a:pPr lvl="0"/>
            <a:endParaRPr lang="en-US" dirty="0" smtClean="0"/>
          </a:p>
          <a:p>
            <a:pPr marL="0" lvl="0" indent="0">
              <a:buNone/>
            </a:pPr>
            <a:r>
              <a:rPr lang="en-US" dirty="0"/>
              <a:t>   </a:t>
            </a:r>
          </a:p>
        </p:txBody>
      </p:sp>
      <p:graphicFrame>
        <p:nvGraphicFramePr>
          <p:cNvPr id="4" name="Table 3"/>
          <p:cNvGraphicFramePr>
            <a:graphicFrameLocks noGrp="1"/>
          </p:cNvGraphicFramePr>
          <p:nvPr>
            <p:extLst>
              <p:ext uri="{D42A27DB-BD31-4B8C-83A1-F6EECF244321}">
                <p14:modId xmlns:p14="http://schemas.microsoft.com/office/powerpoint/2010/main" val="675964023"/>
              </p:ext>
            </p:extLst>
          </p:nvPr>
        </p:nvGraphicFramePr>
        <p:xfrm>
          <a:off x="381000" y="1752600"/>
          <a:ext cx="8458200" cy="3566160"/>
        </p:xfrm>
        <a:graphic>
          <a:graphicData uri="http://schemas.openxmlformats.org/drawingml/2006/table">
            <a:tbl>
              <a:tblPr firstRow="1" bandRow="1">
                <a:tableStyleId>{5C22544A-7EE6-4342-B048-85BDC9FD1C3A}</a:tableStyleId>
              </a:tblPr>
              <a:tblGrid>
                <a:gridCol w="2057400"/>
                <a:gridCol w="6400800"/>
              </a:tblGrid>
              <a:tr h="254000">
                <a:tc>
                  <a:txBody>
                    <a:bodyPr/>
                    <a:lstStyle/>
                    <a:p>
                      <a:endParaRPr lang="en-US" dirty="0"/>
                    </a:p>
                  </a:txBody>
                  <a:tcPr/>
                </a:tc>
                <a:tc>
                  <a:txBody>
                    <a:bodyPr/>
                    <a:lstStyle/>
                    <a:p>
                      <a:endParaRPr lang="en-US" dirty="0"/>
                    </a:p>
                  </a:txBody>
                  <a:tcPr/>
                </a:tc>
              </a:tr>
              <a:tr h="635000">
                <a:tc>
                  <a:txBody>
                    <a:bodyPr/>
                    <a:lstStyle/>
                    <a:p>
                      <a:r>
                        <a:rPr lang="en-US" b="1" dirty="0" smtClean="0"/>
                        <a:t>present value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"You want to borrow $150,000…" This is how much money you have now: the</a:t>
                      </a:r>
                      <a:r>
                        <a:rPr lang="en-US" b="1" dirty="0" smtClean="0"/>
                        <a:t>.</a:t>
                      </a:r>
                      <a:endParaRPr lang="en-US" dirty="0"/>
                    </a:p>
                  </a:txBody>
                  <a:tcPr/>
                </a:tc>
              </a:tr>
              <a:tr h="635000">
                <a:tc>
                  <a:txBody>
                    <a:bodyPr/>
                    <a:lstStyle/>
                    <a:p>
                      <a:r>
                        <a:rPr lang="en-US" b="1" dirty="0" smtClean="0"/>
                        <a:t>number of periods: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"…for 30 years...monthly payments" These two numbers determine the 30*12 = 360.</a:t>
                      </a:r>
                      <a:endParaRPr lang="en-US" dirty="0"/>
                    </a:p>
                  </a:txBody>
                  <a:tcPr/>
                </a:tc>
              </a:tr>
              <a:tr h="635000">
                <a:tc>
                  <a:txBody>
                    <a:bodyPr/>
                    <a:lstStyle/>
                    <a:p>
                      <a:r>
                        <a:rPr lang="en-US" b="1" dirty="0" smtClean="0"/>
                        <a:t>rate per period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 an annual rate of 6%" This is the annual rate, but there are 12 periods per year, so the </a:t>
                      </a:r>
                      <a:r>
                        <a:rPr lang="en-US" b="1" dirty="0" smtClean="0"/>
                        <a:t>rate per period </a:t>
                      </a:r>
                      <a:r>
                        <a:rPr lang="en-US" dirty="0" smtClean="0"/>
                        <a:t>is 6%/12 = 0.5%, or .005.</a:t>
                      </a:r>
                    </a:p>
                  </a:txBody>
                  <a:tcPr/>
                </a:tc>
              </a:tr>
              <a:tr h="635000">
                <a:tc>
                  <a:txBody>
                    <a:bodyPr/>
                    <a:lstStyle/>
                    <a:p>
                      <a:r>
                        <a:rPr lang="en-US" b="1" dirty="0" smtClean="0"/>
                        <a:t>future value</a:t>
                      </a:r>
                      <a:r>
                        <a:rPr lang="en-US" dirty="0" smtClean="0"/>
                        <a:t>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"…balance at the end of the loan will be $0…" This is the </a:t>
                      </a:r>
                      <a:r>
                        <a:rPr lang="en-US" b="1" dirty="0" smtClean="0"/>
                        <a:t>future value</a:t>
                      </a:r>
                      <a:r>
                        <a:rPr lang="en-US" dirty="0" smtClean="0"/>
                        <a:t> of the loan (amount you owe when it is paid off): $0. </a:t>
                      </a:r>
                      <a:endParaRPr lang="en-US" dirty="0"/>
                    </a:p>
                  </a:txBody>
                  <a:tcPr/>
                </a:tc>
              </a:tr>
              <a:tr h="635000">
                <a:tc>
                  <a:txBody>
                    <a:bodyPr/>
                    <a:lstStyle/>
                    <a:p>
                      <a:r>
                        <a:rPr lang="en-US" b="1" dirty="0" smtClean="0"/>
                        <a:t>Type</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"…payments will be at the </a:t>
                      </a:r>
                      <a:r>
                        <a:rPr lang="en-US" u="sng" dirty="0" smtClean="0"/>
                        <a:t>end</a:t>
                      </a:r>
                      <a:r>
                        <a:rPr lang="en-US" dirty="0" smtClean="0"/>
                        <a:t> of each interest period." </a:t>
                      </a:r>
                      <a:r>
                        <a:rPr lang="en-US" b="1" dirty="0" smtClean="0"/>
                        <a:t>Type</a:t>
                      </a:r>
                      <a:r>
                        <a:rPr lang="en-US" dirty="0" smtClean="0"/>
                        <a:t> is "end of period", so use 0.</a:t>
                      </a:r>
                      <a:endParaRPr lang="en-US" dirty="0"/>
                    </a:p>
                  </a:txBody>
                  <a:tcPr/>
                </a:tc>
              </a:tr>
            </a:tbl>
          </a:graphicData>
        </a:graphic>
      </p:graphicFrame>
      <p:sp>
        <p:nvSpPr>
          <p:cNvPr id="5" name="Rectangle 4"/>
          <p:cNvSpPr/>
          <p:nvPr/>
        </p:nvSpPr>
        <p:spPr>
          <a:xfrm>
            <a:off x="381000" y="5380672"/>
            <a:ext cx="8458200" cy="923330"/>
          </a:xfrm>
          <a:prstGeom prst="rect">
            <a:avLst/>
          </a:prstGeom>
        </p:spPr>
        <p:txBody>
          <a:bodyPr wrap="square">
            <a:spAutoFit/>
          </a:bodyPr>
          <a:lstStyle/>
          <a:p>
            <a:r>
              <a:rPr lang="en-US" dirty="0"/>
              <a:t>The PMT arguments are: PMT(</a:t>
            </a:r>
            <a:r>
              <a:rPr lang="en-US" b="1" dirty="0"/>
              <a:t>rate, </a:t>
            </a:r>
            <a:r>
              <a:rPr lang="en-US" b="1" dirty="0" err="1"/>
              <a:t>nper</a:t>
            </a:r>
            <a:r>
              <a:rPr lang="en-US" b="1" dirty="0"/>
              <a:t>, </a:t>
            </a:r>
            <a:r>
              <a:rPr lang="en-US" b="1" dirty="0" err="1"/>
              <a:t>pv</a:t>
            </a:r>
            <a:r>
              <a:rPr lang="en-US" b="1" dirty="0"/>
              <a:t>, </a:t>
            </a:r>
            <a:r>
              <a:rPr lang="en-US" dirty="0" err="1"/>
              <a:t>fv</a:t>
            </a:r>
            <a:r>
              <a:rPr lang="en-US" dirty="0"/>
              <a:t>, type)</a:t>
            </a:r>
          </a:p>
          <a:p>
            <a:r>
              <a:rPr lang="en-US" dirty="0"/>
              <a:t> </a:t>
            </a:r>
          </a:p>
          <a:p>
            <a:r>
              <a:rPr lang="en-US" dirty="0"/>
              <a:t>So the formula is</a:t>
            </a:r>
            <a:r>
              <a:rPr lang="en-US" dirty="0" smtClean="0"/>
              <a:t>:                      =</a:t>
            </a:r>
            <a:r>
              <a:rPr lang="en-US" dirty="0"/>
              <a:t>PMT(.005, 360, 150000, 0, 0)</a:t>
            </a:r>
          </a:p>
        </p:txBody>
      </p:sp>
    </p:spTree>
    <p:extLst>
      <p:ext uri="{BB962C8B-B14F-4D97-AF65-F5344CB8AC3E}">
        <p14:creationId xmlns:p14="http://schemas.microsoft.com/office/powerpoint/2010/main" val="1585449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266" y="8586"/>
            <a:ext cx="8229600" cy="1143000"/>
          </a:xfrm>
        </p:spPr>
        <p:txBody>
          <a:bodyPr/>
          <a:lstStyle/>
          <a:p>
            <a:r>
              <a:rPr lang="en-US" dirty="0" smtClean="0"/>
              <a:t>Excel can do this for you.</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0961320"/>
              </p:ext>
            </p:extLst>
          </p:nvPr>
        </p:nvGraphicFramePr>
        <p:xfrm>
          <a:off x="6118003" y="6021437"/>
          <a:ext cx="2154528" cy="436245"/>
        </p:xfrm>
        <a:graphic>
          <a:graphicData uri="http://schemas.openxmlformats.org/drawingml/2006/table">
            <a:tbl>
              <a:tblPr>
                <a:tableStyleId>{5C22544A-7EE6-4342-B048-85BDC9FD1C3A}</a:tableStyleId>
              </a:tblPr>
              <a:tblGrid>
                <a:gridCol w="2154528"/>
              </a:tblGrid>
              <a:tr h="190500">
                <a:tc>
                  <a:txBody>
                    <a:bodyPr/>
                    <a:lstStyle/>
                    <a:p>
                      <a:pPr algn="r" fontAlgn="b"/>
                      <a:r>
                        <a:rPr lang="en-US" sz="2800" u="none" strike="noStrike" dirty="0">
                          <a:effectLst/>
                        </a:rPr>
                        <a:t>($8,490.57)</a:t>
                      </a:r>
                      <a:endParaRPr lang="en-US" sz="2800" b="0" i="0" u="none" strike="noStrike" dirty="0">
                        <a:solidFill>
                          <a:srgbClr val="000000"/>
                        </a:solidFill>
                        <a:effectLst/>
                        <a:latin typeface="Calibri"/>
                      </a:endParaRPr>
                    </a:p>
                  </a:txBody>
                  <a:tcPr marL="9525" marR="9525" marT="9525" marB="0" anchor="b"/>
                </a:tc>
              </a:tr>
            </a:tbl>
          </a:graphicData>
        </a:graphic>
      </p:graphicFrame>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 t="32000" r="71304" b="40696"/>
          <a:stretch/>
        </p:blipFill>
        <p:spPr bwMode="auto">
          <a:xfrm>
            <a:off x="228600" y="914400"/>
            <a:ext cx="4020643"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2782" b="21310"/>
          <a:stretch/>
        </p:blipFill>
        <p:spPr bwMode="auto">
          <a:xfrm>
            <a:off x="5181600" y="1447800"/>
            <a:ext cx="3124201" cy="412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2288" t="20718" r="10600" b="35676"/>
          <a:stretch/>
        </p:blipFill>
        <p:spPr bwMode="auto">
          <a:xfrm>
            <a:off x="199505" y="3962400"/>
            <a:ext cx="4346942"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781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IF statements</a:t>
            </a:r>
          </a:p>
          <a:p>
            <a:r>
              <a:rPr lang="en-US" dirty="0" err="1" smtClean="0"/>
              <a:t>Averageif</a:t>
            </a:r>
            <a:r>
              <a:rPr lang="en-US" dirty="0" smtClean="0"/>
              <a:t>()	Average values that meet one 				condition</a:t>
            </a:r>
          </a:p>
          <a:p>
            <a:r>
              <a:rPr lang="en-US" dirty="0" err="1" smtClean="0"/>
              <a:t>Countif</a:t>
            </a:r>
            <a:r>
              <a:rPr lang="en-US" dirty="0" smtClean="0"/>
              <a:t>()		Count cells that meet one condition</a:t>
            </a:r>
          </a:p>
          <a:p>
            <a:r>
              <a:rPr lang="en-US" dirty="0" err="1" smtClean="0"/>
              <a:t>Sumif</a:t>
            </a:r>
            <a:r>
              <a:rPr lang="en-US" dirty="0" smtClean="0"/>
              <a:t>()		sum values that meet one condition</a:t>
            </a:r>
          </a:p>
          <a:p>
            <a:r>
              <a:rPr lang="en-US" dirty="0" err="1" smtClean="0"/>
              <a:t>Averageifs</a:t>
            </a:r>
            <a:r>
              <a:rPr lang="en-US" dirty="0" smtClean="0"/>
              <a:t>()	Average values that meet multiple 			criteria</a:t>
            </a:r>
          </a:p>
          <a:p>
            <a:r>
              <a:rPr lang="en-US" dirty="0" err="1" smtClean="0"/>
              <a:t>Countifs</a:t>
            </a:r>
            <a:r>
              <a:rPr lang="en-US" dirty="0" smtClean="0"/>
              <a:t>()		Count cells that meet multiple criteria</a:t>
            </a:r>
          </a:p>
          <a:p>
            <a:r>
              <a:rPr lang="en-US" dirty="0" err="1" smtClean="0"/>
              <a:t>Sumifs</a:t>
            </a:r>
            <a:r>
              <a:rPr lang="en-US" dirty="0" smtClean="0"/>
              <a:t>()		Sum values that meet multiple 				criteria</a:t>
            </a:r>
            <a:endParaRPr lang="en-US" dirty="0"/>
          </a:p>
        </p:txBody>
      </p:sp>
    </p:spTree>
    <p:extLst>
      <p:ext uri="{BB962C8B-B14F-4D97-AF65-F5344CB8AC3E}">
        <p14:creationId xmlns:p14="http://schemas.microsoft.com/office/powerpoint/2010/main" val="1259651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t>
            </a:r>
            <a:r>
              <a:rPr lang="en-US" dirty="0" err="1" smtClean="0"/>
              <a:t>SummaryCondition</a:t>
            </a:r>
            <a:endParaRPr lang="en-US" dirty="0"/>
          </a:p>
        </p:txBody>
      </p:sp>
      <p:sp>
        <p:nvSpPr>
          <p:cNvPr id="3" name="Content Placeholder 2"/>
          <p:cNvSpPr>
            <a:spLocks noGrp="1"/>
          </p:cNvSpPr>
          <p:nvPr>
            <p:ph idx="1"/>
          </p:nvPr>
        </p:nvSpPr>
        <p:spPr/>
        <p:txBody>
          <a:bodyPr/>
          <a:lstStyle/>
          <a:p>
            <a:r>
              <a:rPr lang="en-US" dirty="0" smtClean="0"/>
              <a:t>Highlight range A2:A38 and name it Category</a:t>
            </a:r>
          </a:p>
          <a:p>
            <a:r>
              <a:rPr lang="en-US" dirty="0" smtClean="0"/>
              <a:t>In cell F2, create a formula to count the number of Berry Bushes products in the cell range A2:A38, which has been defined as the named range Category.</a:t>
            </a:r>
          </a:p>
          <a:p>
            <a:r>
              <a:rPr lang="en-US" dirty="0" smtClean="0"/>
              <a:t>In cell F8, count the number of Flowers products in the Category range that are more than $20.00</a:t>
            </a:r>
            <a:endParaRPr lang="en-US" dirty="0"/>
          </a:p>
        </p:txBody>
      </p:sp>
    </p:spTree>
    <p:extLst>
      <p:ext uri="{BB962C8B-B14F-4D97-AF65-F5344CB8AC3E}">
        <p14:creationId xmlns:p14="http://schemas.microsoft.com/office/powerpoint/2010/main" val="1798103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r>
              <a:rPr lang="en-US" dirty="0" smtClean="0"/>
              <a:t>In cell F4, sum the value of all Flowers products in the Category range.</a:t>
            </a:r>
          </a:p>
          <a:p>
            <a:r>
              <a:rPr lang="en-US" dirty="0" smtClean="0"/>
              <a:t>In cell F12, add up the cost of all Carnivorous products in the Category range that are less than $7.00. </a:t>
            </a:r>
          </a:p>
          <a:p>
            <a:r>
              <a:rPr lang="en-US" dirty="0" smtClean="0"/>
              <a:t>In cell F6, average the price of all Herbs products in the Category range.</a:t>
            </a:r>
          </a:p>
          <a:p>
            <a:r>
              <a:rPr lang="en-US" dirty="0" smtClean="0"/>
              <a:t>In cell F10, calculate the average cost of Carnivorous products in the Category range that are named Bladderwort.</a:t>
            </a:r>
            <a:endParaRPr lang="en-US" dirty="0"/>
          </a:p>
        </p:txBody>
      </p:sp>
    </p:spTree>
    <p:extLst>
      <p:ext uri="{BB962C8B-B14F-4D97-AF65-F5344CB8AC3E}">
        <p14:creationId xmlns:p14="http://schemas.microsoft.com/office/powerpoint/2010/main" val="10226174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Logic in a formula</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IF()		Return one value if a test is TRUE, and 			another if the test is FALSE</a:t>
            </a:r>
          </a:p>
          <a:p>
            <a:pPr marL="0" indent="0">
              <a:buNone/>
            </a:pPr>
            <a:r>
              <a:rPr lang="en-US" dirty="0" smtClean="0"/>
              <a:t>AND()	Return TRUE if all arguments are true</a:t>
            </a:r>
          </a:p>
          <a:p>
            <a:pPr marL="0" indent="0">
              <a:buNone/>
            </a:pPr>
            <a:r>
              <a:rPr lang="en-US" dirty="0" smtClean="0"/>
              <a:t>OR()		</a:t>
            </a:r>
            <a:r>
              <a:rPr lang="en-US" dirty="0" err="1" smtClean="0"/>
              <a:t>Reture</a:t>
            </a:r>
            <a:r>
              <a:rPr lang="en-US" dirty="0" smtClean="0"/>
              <a:t> TRUE if any arguments are true.</a:t>
            </a:r>
          </a:p>
          <a:p>
            <a:pPr marL="0" indent="0">
              <a:buNone/>
            </a:pPr>
            <a:r>
              <a:rPr lang="en-US" dirty="0" smtClean="0"/>
              <a:t>NOT()		Reverse the logical value of the 			argument.</a:t>
            </a:r>
          </a:p>
          <a:p>
            <a:pPr marL="0" indent="0">
              <a:buNone/>
            </a:pPr>
            <a:r>
              <a:rPr lang="en-US" dirty="0" smtClean="0"/>
              <a:t>IFERROR()	Return a user-friendly message if a 			formula has an error due to user input.</a:t>
            </a:r>
            <a:endParaRPr lang="en-US" dirty="0"/>
          </a:p>
        </p:txBody>
      </p:sp>
    </p:spTree>
    <p:extLst>
      <p:ext uri="{BB962C8B-B14F-4D97-AF65-F5344CB8AC3E}">
        <p14:creationId xmlns:p14="http://schemas.microsoft.com/office/powerpoint/2010/main" val="3229496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a:t>
            </a:r>
            <a:r>
              <a:rPr lang="en-US" dirty="0" err="1" smtClean="0"/>
              <a:t>ConditionalFormula</a:t>
            </a:r>
            <a:endParaRPr lang="en-US" dirty="0"/>
          </a:p>
        </p:txBody>
      </p:sp>
      <p:sp>
        <p:nvSpPr>
          <p:cNvPr id="3" name="Content Placeholder 2"/>
          <p:cNvSpPr>
            <a:spLocks noGrp="1"/>
          </p:cNvSpPr>
          <p:nvPr>
            <p:ph idx="1"/>
          </p:nvPr>
        </p:nvSpPr>
        <p:spPr/>
        <p:txBody>
          <a:bodyPr/>
          <a:lstStyle/>
          <a:p>
            <a:r>
              <a:rPr lang="en-US" dirty="0" smtClean="0"/>
              <a:t>In cell C25, use the AND function to determine</a:t>
            </a:r>
          </a:p>
          <a:p>
            <a:r>
              <a:rPr lang="en-US" dirty="0" smtClean="0"/>
              <a:t>If the Entertainment total is less than $300.00 and the Misc. total is less than $100.00. </a:t>
            </a:r>
          </a:p>
          <a:p>
            <a:r>
              <a:rPr lang="en-US" dirty="0" smtClean="0"/>
              <a:t>In cell C27, use the IF function to display the test “Expenses OK” if the function in C25 evaluates to True and “Expenses to high” if it evaluates to FALSE.</a:t>
            </a:r>
            <a:endParaRPr lang="en-US" dirty="0"/>
          </a:p>
        </p:txBody>
      </p:sp>
    </p:spTree>
    <p:extLst>
      <p:ext uri="{BB962C8B-B14F-4D97-AF65-F5344CB8AC3E}">
        <p14:creationId xmlns:p14="http://schemas.microsoft.com/office/powerpoint/2010/main" val="21773511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lnSpcReduction="10000"/>
          </a:bodyPr>
          <a:lstStyle/>
          <a:p>
            <a:r>
              <a:rPr lang="en-US" dirty="0" smtClean="0"/>
              <a:t>In cell C26, use the OR function to determine if the Entertainment total is more than $200.00 or the Misc. total is more than $100.00.</a:t>
            </a:r>
          </a:p>
          <a:p>
            <a:r>
              <a:rPr lang="en-US" dirty="0" smtClean="0"/>
              <a:t>In cell C28, use the IF function to display the text “Expenses OK” if the function in C26 evaluates to NOT TRUE and “Expenses too high” if it evaluates to NOT FALSE</a:t>
            </a:r>
          </a:p>
          <a:p>
            <a:r>
              <a:rPr lang="en-US" dirty="0" smtClean="0"/>
              <a:t>Add 60.00 to either the Entertainment column or the Misc. column to check your work</a:t>
            </a:r>
            <a:endParaRPr lang="en-US" dirty="0"/>
          </a:p>
        </p:txBody>
      </p:sp>
    </p:spTree>
    <p:extLst>
      <p:ext uri="{BB962C8B-B14F-4D97-AF65-F5344CB8AC3E}">
        <p14:creationId xmlns:p14="http://schemas.microsoft.com/office/powerpoint/2010/main" val="1822889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gadgets do you have?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Picture of the Windows Sidebar Gadget Galle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4967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897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normAutofit fontScale="90000"/>
          </a:bodyPr>
          <a:lstStyle/>
          <a:p>
            <a:r>
              <a:rPr lang="en-US" dirty="0" smtClean="0"/>
              <a:t>Format or modify text by using formulas</a:t>
            </a:r>
            <a:br>
              <a:rPr lang="en-US" dirty="0" smtClean="0"/>
            </a:br>
            <a:r>
              <a:rPr lang="en-US" dirty="0" smtClean="0"/>
              <a:t>Open </a:t>
            </a:r>
            <a:r>
              <a:rPr lang="en-US" dirty="0" err="1"/>
              <a:t>FormatFormula</a:t>
            </a:r>
            <a:r>
              <a:rPr lang="en-US" dirty="0"/>
              <a:t> workbook</a:t>
            </a:r>
            <a:br>
              <a:rPr lang="en-US" dirty="0"/>
            </a:br>
            <a:endParaRPr lang="en-US" dirty="0"/>
          </a:p>
        </p:txBody>
      </p:sp>
      <p:sp>
        <p:nvSpPr>
          <p:cNvPr id="3" name="Content Placeholder 2"/>
          <p:cNvSpPr>
            <a:spLocks noGrp="1"/>
          </p:cNvSpPr>
          <p:nvPr>
            <p:ph idx="1"/>
          </p:nvPr>
        </p:nvSpPr>
        <p:spPr>
          <a:xfrm>
            <a:off x="457200" y="2743200"/>
            <a:ext cx="5181600" cy="3382963"/>
          </a:xfrm>
        </p:spPr>
        <p:txBody>
          <a:bodyPr>
            <a:normAutofit lnSpcReduction="10000"/>
          </a:bodyPr>
          <a:lstStyle/>
          <a:p>
            <a:pPr marL="0" indent="0">
              <a:buNone/>
            </a:pPr>
            <a:r>
              <a:rPr lang="en-US" dirty="0" smtClean="0"/>
              <a:t>Insert two blank columns to the right of the names column.</a:t>
            </a:r>
          </a:p>
          <a:p>
            <a:pPr marL="0" indent="0">
              <a:buNone/>
            </a:pPr>
            <a:r>
              <a:rPr lang="en-US" dirty="0" smtClean="0"/>
              <a:t>Select the Names column, and convert to text </a:t>
            </a:r>
            <a:r>
              <a:rPr lang="en-US" i="1" dirty="0" smtClean="0"/>
              <a:t>(choose DATA TAB, click text to columns) </a:t>
            </a:r>
            <a:r>
              <a:rPr lang="en-US" dirty="0"/>
              <a:t>to start data wizard.</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26" t="5218" r="49022" b="44522"/>
          <a:stretch/>
        </p:blipFill>
        <p:spPr bwMode="auto">
          <a:xfrm>
            <a:off x="5486400" y="2819400"/>
            <a:ext cx="320273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849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525963"/>
          </a:xfrm>
        </p:spPr>
        <p:txBody>
          <a:bodyPr/>
          <a:lstStyle/>
          <a:p>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18" t="6930" r="48913" b="44695"/>
          <a:stretch/>
        </p:blipFill>
        <p:spPr bwMode="auto">
          <a:xfrm>
            <a:off x="0" y="0"/>
            <a:ext cx="4982818" cy="3686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9965" t="6690" r="50000" b="43451"/>
          <a:stretch/>
        </p:blipFill>
        <p:spPr bwMode="auto">
          <a:xfrm>
            <a:off x="4262907" y="1600200"/>
            <a:ext cx="4881093" cy="3799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5739" t="44042" r="35212" b="41423"/>
          <a:stretch/>
        </p:blipFill>
        <p:spPr bwMode="auto">
          <a:xfrm>
            <a:off x="457200" y="4648200"/>
            <a:ext cx="3541690" cy="1107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375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Format a worksheet</a:t>
            </a:r>
          </a:p>
          <a:p>
            <a:r>
              <a:rPr lang="en-US" dirty="0" smtClean="0"/>
              <a:t>Page Margins</a:t>
            </a:r>
          </a:p>
          <a:p>
            <a:r>
              <a:rPr lang="en-US" dirty="0" smtClean="0"/>
              <a:t>Page orientation</a:t>
            </a:r>
          </a:p>
          <a:p>
            <a:r>
              <a:rPr lang="en-US" dirty="0" smtClean="0"/>
              <a:t>Column and row widths</a:t>
            </a:r>
          </a:p>
          <a:p>
            <a:r>
              <a:rPr lang="en-US" dirty="0" smtClean="0"/>
              <a:t>Sorting</a:t>
            </a:r>
          </a:p>
          <a:p>
            <a:r>
              <a:rPr lang="en-US" dirty="0" smtClean="0"/>
              <a:t>Charts</a:t>
            </a:r>
          </a:p>
          <a:p>
            <a:r>
              <a:rPr lang="en-US" dirty="0" smtClean="0"/>
              <a:t>Change color of worksheets in a workbook.</a:t>
            </a:r>
          </a:p>
          <a:p>
            <a:r>
              <a:rPr lang="en-US" dirty="0" smtClean="0"/>
              <a:t>Show </a:t>
            </a:r>
            <a:r>
              <a:rPr lang="en-US" smtClean="0"/>
              <a:t>formulas Ctrl ~</a:t>
            </a:r>
            <a:endParaRPr lang="en-US" dirty="0"/>
          </a:p>
        </p:txBody>
      </p:sp>
    </p:spTree>
    <p:extLst>
      <p:ext uri="{BB962C8B-B14F-4D97-AF65-F5344CB8AC3E}">
        <p14:creationId xmlns:p14="http://schemas.microsoft.com/office/powerpoint/2010/main" val="660230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0"/>
            <a:ext cx="8001000" cy="1470025"/>
          </a:xfrm>
        </p:spPr>
        <p:txBody>
          <a:bodyPr/>
          <a:lstStyle/>
          <a:p>
            <a:r>
              <a:rPr lang="en-US" dirty="0" smtClean="0"/>
              <a:t>Microcomputers </a:t>
            </a:r>
            <a:r>
              <a:rPr lang="en-US" dirty="0" smtClean="0"/>
              <a:t>Access Review</a:t>
            </a:r>
            <a:endParaRPr lang="en-US" dirty="0"/>
          </a:p>
        </p:txBody>
      </p:sp>
      <p:sp>
        <p:nvSpPr>
          <p:cNvPr id="3" name="Subtitle 2"/>
          <p:cNvSpPr>
            <a:spLocks noGrp="1"/>
          </p:cNvSpPr>
          <p:nvPr>
            <p:ph type="subTitle" idx="1"/>
          </p:nvPr>
        </p:nvSpPr>
        <p:spPr>
          <a:xfrm>
            <a:off x="762000" y="2895600"/>
            <a:ext cx="8001000" cy="1752600"/>
          </a:xfrm>
        </p:spPr>
        <p:txBody>
          <a:bodyPr>
            <a:normAutofit/>
          </a:bodyPr>
          <a:lstStyle/>
          <a:p>
            <a:r>
              <a:rPr lang="en-US" dirty="0" smtClean="0"/>
              <a:t>Create a table</a:t>
            </a:r>
          </a:p>
          <a:p>
            <a:r>
              <a:rPr lang="en-US" dirty="0" smtClean="0"/>
              <a:t>Create a 1 to many relationship</a:t>
            </a:r>
          </a:p>
          <a:p>
            <a:r>
              <a:rPr lang="en-US" dirty="0" smtClean="0"/>
              <a:t>Create a single-table and a multi-table query</a:t>
            </a:r>
            <a:endParaRPr lang="en-US" dirty="0"/>
          </a:p>
        </p:txBody>
      </p:sp>
    </p:spTree>
    <p:extLst>
      <p:ext uri="{BB962C8B-B14F-4D97-AF65-F5344CB8AC3E}">
        <p14:creationId xmlns:p14="http://schemas.microsoft.com/office/powerpoint/2010/main" val="3150234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34" y="228600"/>
            <a:ext cx="8229600" cy="1143000"/>
          </a:xfrm>
        </p:spPr>
        <p:txBody>
          <a:bodyPr/>
          <a:lstStyle/>
          <a:p>
            <a:r>
              <a:rPr lang="en-US" dirty="0" smtClean="0"/>
              <a:t>Access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7065" b="81913"/>
          <a:stretch/>
        </p:blipFill>
        <p:spPr bwMode="auto">
          <a:xfrm>
            <a:off x="311659" y="2978821"/>
            <a:ext cx="8892209" cy="137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41476" y="4470555"/>
            <a:ext cx="1563248" cy="369332"/>
          </a:xfrm>
          <a:prstGeom prst="rect">
            <a:avLst/>
          </a:prstGeom>
        </p:spPr>
        <p:txBody>
          <a:bodyPr wrap="none">
            <a:spAutoFit/>
          </a:bodyPr>
          <a:lstStyle/>
          <a:p>
            <a:r>
              <a:rPr lang="en-US" dirty="0"/>
              <a:t>Create a Table </a:t>
            </a:r>
          </a:p>
        </p:txBody>
      </p:sp>
      <p:sp>
        <p:nvSpPr>
          <p:cNvPr id="5" name="Rectangle 4"/>
          <p:cNvSpPr/>
          <p:nvPr/>
        </p:nvSpPr>
        <p:spPr>
          <a:xfrm>
            <a:off x="2172003" y="5202012"/>
            <a:ext cx="1430135" cy="369332"/>
          </a:xfrm>
          <a:prstGeom prst="rect">
            <a:avLst/>
          </a:prstGeom>
        </p:spPr>
        <p:txBody>
          <a:bodyPr wrap="none">
            <a:spAutoFit/>
          </a:bodyPr>
          <a:lstStyle/>
          <a:p>
            <a:r>
              <a:rPr lang="en-US" dirty="0"/>
              <a:t>Create Query</a:t>
            </a:r>
          </a:p>
        </p:txBody>
      </p:sp>
      <p:sp>
        <p:nvSpPr>
          <p:cNvPr id="6" name="Rectangle 5"/>
          <p:cNvSpPr/>
          <p:nvPr/>
        </p:nvSpPr>
        <p:spPr>
          <a:xfrm>
            <a:off x="5698668" y="5213936"/>
            <a:ext cx="1489062" cy="369332"/>
          </a:xfrm>
          <a:prstGeom prst="rect">
            <a:avLst/>
          </a:prstGeom>
        </p:spPr>
        <p:txBody>
          <a:bodyPr wrap="none">
            <a:spAutoFit/>
          </a:bodyPr>
          <a:lstStyle/>
          <a:p>
            <a:r>
              <a:rPr lang="en-US" dirty="0"/>
              <a:t>Create Report</a:t>
            </a:r>
          </a:p>
        </p:txBody>
      </p:sp>
      <p:sp>
        <p:nvSpPr>
          <p:cNvPr id="7" name="Rectangle 6"/>
          <p:cNvSpPr/>
          <p:nvPr/>
        </p:nvSpPr>
        <p:spPr>
          <a:xfrm>
            <a:off x="3356092" y="4443655"/>
            <a:ext cx="1430648" cy="369332"/>
          </a:xfrm>
          <a:prstGeom prst="rect">
            <a:avLst/>
          </a:prstGeom>
        </p:spPr>
        <p:txBody>
          <a:bodyPr wrap="none">
            <a:spAutoFit/>
          </a:bodyPr>
          <a:lstStyle/>
          <a:p>
            <a:r>
              <a:rPr lang="en-US" dirty="0"/>
              <a:t>Create </a:t>
            </a:r>
            <a:r>
              <a:rPr lang="en-US" dirty="0" smtClean="0"/>
              <a:t>Forms</a:t>
            </a:r>
            <a:endParaRPr lang="en-US" dirty="0"/>
          </a:p>
        </p:txBody>
      </p:sp>
      <p:cxnSp>
        <p:nvCxnSpPr>
          <p:cNvPr id="9" name="Straight Arrow Connector 8"/>
          <p:cNvCxnSpPr>
            <a:endCxn id="4" idx="0"/>
          </p:cNvCxnSpPr>
          <p:nvPr/>
        </p:nvCxnSpPr>
        <p:spPr>
          <a:xfrm>
            <a:off x="1123100" y="4121821"/>
            <a:ext cx="0" cy="3487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5" idx="0"/>
          </p:cNvCxnSpPr>
          <p:nvPr/>
        </p:nvCxnSpPr>
        <p:spPr>
          <a:xfrm flipH="1">
            <a:off x="2887071" y="4182680"/>
            <a:ext cx="68397" cy="10193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076434" y="4121821"/>
            <a:ext cx="0" cy="34873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613068" y="4188864"/>
            <a:ext cx="0" cy="101314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87284" b="61310"/>
          <a:stretch/>
        </p:blipFill>
        <p:spPr bwMode="auto">
          <a:xfrm>
            <a:off x="762000" y="30607"/>
            <a:ext cx="1550272" cy="2948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p:nvPr/>
        </p:nvCxnSpPr>
        <p:spPr>
          <a:xfrm>
            <a:off x="2172004" y="1371600"/>
            <a:ext cx="102839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057400" y="2667000"/>
            <a:ext cx="102839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201473" y="1186934"/>
            <a:ext cx="3241726" cy="369332"/>
          </a:xfrm>
          <a:prstGeom prst="rect">
            <a:avLst/>
          </a:prstGeom>
        </p:spPr>
        <p:txBody>
          <a:bodyPr wrap="square">
            <a:spAutoFit/>
          </a:bodyPr>
          <a:lstStyle/>
          <a:p>
            <a:r>
              <a:rPr lang="en-US" dirty="0" smtClean="0"/>
              <a:t>Table Design and enter data</a:t>
            </a:r>
            <a:endParaRPr lang="en-US" dirty="0"/>
          </a:p>
        </p:txBody>
      </p:sp>
      <p:sp>
        <p:nvSpPr>
          <p:cNvPr id="23" name="Rectangle 22"/>
          <p:cNvSpPr/>
          <p:nvPr/>
        </p:nvSpPr>
        <p:spPr>
          <a:xfrm>
            <a:off x="3085796" y="2482334"/>
            <a:ext cx="1364091" cy="369332"/>
          </a:xfrm>
          <a:prstGeom prst="rect">
            <a:avLst/>
          </a:prstGeom>
        </p:spPr>
        <p:txBody>
          <a:bodyPr wrap="none">
            <a:spAutoFit/>
          </a:bodyPr>
          <a:lstStyle/>
          <a:p>
            <a:r>
              <a:rPr lang="en-US" dirty="0" smtClean="0"/>
              <a:t>Table Design</a:t>
            </a:r>
            <a:endParaRPr lang="en-US" dirty="0"/>
          </a:p>
        </p:txBody>
      </p:sp>
      <p:sp>
        <p:nvSpPr>
          <p:cNvPr id="24" name="Rectangle 23"/>
          <p:cNvSpPr/>
          <p:nvPr/>
        </p:nvSpPr>
        <p:spPr>
          <a:xfrm>
            <a:off x="5698668" y="2489778"/>
            <a:ext cx="1303883" cy="369332"/>
          </a:xfrm>
          <a:prstGeom prst="rect">
            <a:avLst/>
          </a:prstGeom>
        </p:spPr>
        <p:txBody>
          <a:bodyPr wrap="none">
            <a:spAutoFit/>
          </a:bodyPr>
          <a:lstStyle/>
          <a:p>
            <a:r>
              <a:rPr lang="en-US" dirty="0" smtClean="0"/>
              <a:t>Primary Key</a:t>
            </a:r>
            <a:endParaRPr lang="en-US" dirty="0"/>
          </a:p>
        </p:txBody>
      </p:sp>
      <p:cxnSp>
        <p:nvCxnSpPr>
          <p:cNvPr id="25" name="Straight Arrow Connector 24"/>
          <p:cNvCxnSpPr/>
          <p:nvPr/>
        </p:nvCxnSpPr>
        <p:spPr>
          <a:xfrm>
            <a:off x="4423595" y="2674444"/>
            <a:ext cx="1028396"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6813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28600"/>
            <a:ext cx="8229600" cy="1143000"/>
          </a:xfrm>
        </p:spPr>
        <p:txBody>
          <a:bodyPr/>
          <a:lstStyle/>
          <a:p>
            <a:r>
              <a:rPr lang="en-US" dirty="0" smtClean="0"/>
              <a:t>Access</a:t>
            </a:r>
            <a:endParaRPr lang="en-US" dirty="0"/>
          </a:p>
        </p:txBody>
      </p:sp>
      <p:sp>
        <p:nvSpPr>
          <p:cNvPr id="3" name="Content Placeholder 2"/>
          <p:cNvSpPr>
            <a:spLocks noGrp="1"/>
          </p:cNvSpPr>
          <p:nvPr>
            <p:ph idx="1"/>
          </p:nvPr>
        </p:nvSpPr>
        <p:spPr>
          <a:xfrm>
            <a:off x="426720" y="785018"/>
            <a:ext cx="8229600" cy="4525963"/>
          </a:xfrm>
        </p:spPr>
        <p:txBody>
          <a:bodyPr>
            <a:normAutofit/>
          </a:bodyPr>
          <a:lstStyle/>
          <a:p>
            <a:r>
              <a:rPr lang="en-US" dirty="0" smtClean="0"/>
              <a:t>Create </a:t>
            </a:r>
            <a:r>
              <a:rPr lang="en-US" dirty="0" smtClean="0"/>
              <a:t>a 1-to-many relationship</a:t>
            </a:r>
          </a:p>
          <a:p>
            <a:r>
              <a:rPr lang="en-US" dirty="0" smtClean="0"/>
              <a:t>Create a single-table and a multi-table query</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41" y="2057400"/>
            <a:ext cx="755904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1373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 y="-228600"/>
            <a:ext cx="8229600" cy="1143000"/>
          </a:xfrm>
        </p:spPr>
        <p:txBody>
          <a:bodyPr/>
          <a:lstStyle/>
          <a:p>
            <a:r>
              <a:rPr lang="en-US" dirty="0" smtClean="0"/>
              <a:t>Access</a:t>
            </a:r>
            <a:endParaRPr lang="en-US" dirty="0"/>
          </a:p>
        </p:txBody>
      </p:sp>
      <p:sp>
        <p:nvSpPr>
          <p:cNvPr id="3" name="Content Placeholder 2"/>
          <p:cNvSpPr>
            <a:spLocks noGrp="1"/>
          </p:cNvSpPr>
          <p:nvPr>
            <p:ph idx="1"/>
          </p:nvPr>
        </p:nvSpPr>
        <p:spPr>
          <a:xfrm>
            <a:off x="426720" y="785018"/>
            <a:ext cx="8229600" cy="4525963"/>
          </a:xfrm>
        </p:spPr>
        <p:txBody>
          <a:bodyPr>
            <a:normAutofit/>
          </a:bodyPr>
          <a:lstStyle/>
          <a:p>
            <a:r>
              <a:rPr lang="en-US" dirty="0" smtClean="0"/>
              <a:t>Create </a:t>
            </a:r>
            <a:r>
              <a:rPr lang="en-US" dirty="0" smtClean="0"/>
              <a:t>a single-table and a multi-table query</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156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Sticky Notes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21" t="46087" r="31196" b="45040"/>
          <a:stretch/>
        </p:blipFill>
        <p:spPr bwMode="auto">
          <a:xfrm>
            <a:off x="228600" y="1202712"/>
            <a:ext cx="8610600" cy="161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21" t="55664" r="72636" b="6261"/>
          <a:stretch/>
        </p:blipFill>
        <p:spPr bwMode="auto">
          <a:xfrm>
            <a:off x="1219200" y="2805448"/>
            <a:ext cx="2514600" cy="3262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0619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hlinkClick r:id=""/>
              </a:rPr>
              <a:t>To create a new sticky note</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t>Open Sticky Notes by tapping the Start button . In the search box, type Sticky Notes, and then tap Sticky Notes in the list of results. </a:t>
            </a:r>
          </a:p>
          <a:p>
            <a:r>
              <a:rPr lang="en-US" dirty="0" smtClean="0"/>
              <a:t>To create additional notes, click the New Note button.</a:t>
            </a:r>
          </a:p>
          <a:p>
            <a:r>
              <a:rPr lang="en-US" dirty="0" smtClean="0"/>
              <a:t>You can also open a new note by pressing </a:t>
            </a:r>
            <a:r>
              <a:rPr lang="en-US" dirty="0" err="1" smtClean="0"/>
              <a:t>Ctrl+N</a:t>
            </a:r>
            <a:r>
              <a:rPr lang="en-US" dirty="0" smtClean="0"/>
              <a:t>.</a:t>
            </a:r>
          </a:p>
          <a:p>
            <a:endParaRPr lang="en-US" dirty="0"/>
          </a:p>
        </p:txBody>
      </p:sp>
    </p:spTree>
    <p:extLst>
      <p:ext uri="{BB962C8B-B14F-4D97-AF65-F5344CB8AC3E}">
        <p14:creationId xmlns:p14="http://schemas.microsoft.com/office/powerpoint/2010/main" val="306471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hlinkClick r:id=""/>
              </a:rPr>
              <a:t>To delete a sticky note</a:t>
            </a:r>
            <a:r>
              <a:rPr lang="en-US" b="1" dirty="0" smtClean="0"/>
              <a:t/>
            </a:r>
            <a:br>
              <a:rPr lang="en-US" b="1" dirty="0" smtClean="0"/>
            </a:br>
            <a:endParaRPr lang="en-US" dirty="0"/>
          </a:p>
        </p:txBody>
      </p:sp>
      <p:sp>
        <p:nvSpPr>
          <p:cNvPr id="3" name="Content Placeholder 2"/>
          <p:cNvSpPr>
            <a:spLocks noGrp="1"/>
          </p:cNvSpPr>
          <p:nvPr>
            <p:ph idx="1"/>
          </p:nvPr>
        </p:nvSpPr>
        <p:spPr>
          <a:xfrm>
            <a:off x="381000" y="1036637"/>
            <a:ext cx="8229600" cy="4525963"/>
          </a:xfrm>
        </p:spPr>
        <p:txBody>
          <a:bodyPr/>
          <a:lstStyle/>
          <a:p>
            <a:r>
              <a:rPr lang="en-US" dirty="0" smtClean="0"/>
              <a:t>When you've finished using a note, you can delete it to clean up your desktop.</a:t>
            </a:r>
          </a:p>
          <a:p>
            <a:r>
              <a:rPr lang="en-US" dirty="0" smtClean="0"/>
              <a:t>Click the Delete Note button.</a:t>
            </a:r>
          </a:p>
          <a:p>
            <a:r>
              <a:rPr lang="en-US" dirty="0" smtClean="0"/>
              <a:t>In the Sticky Notes dialog box, click Yes.</a:t>
            </a:r>
          </a:p>
          <a:p>
            <a:r>
              <a:rPr lang="en-US" dirty="0" smtClean="0"/>
              <a:t>You can also delete a note by pressing </a:t>
            </a:r>
            <a:r>
              <a:rPr lang="en-US" dirty="0" err="1" smtClean="0"/>
              <a:t>Ctrl+D</a:t>
            </a:r>
            <a:r>
              <a:rPr lang="en-US" dirty="0" smtClean="0"/>
              <a:t>.</a:t>
            </a:r>
            <a:endParaRPr lang="en-US" dirty="0"/>
          </a:p>
        </p:txBody>
      </p:sp>
      <p:sp>
        <p:nvSpPr>
          <p:cNvPr id="4" name="Title 1"/>
          <p:cNvSpPr txBox="1">
            <a:spLocks/>
          </p:cNvSpPr>
          <p:nvPr/>
        </p:nvSpPr>
        <p:spPr>
          <a:xfrm>
            <a:off x="378854" y="41910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hlinkClick r:id=""/>
              </a:rPr>
              <a:t>To change the color of a sticky note</a:t>
            </a:r>
            <a:r>
              <a:rPr lang="en-US" b="1" dirty="0" smtClean="0"/>
              <a:t/>
            </a:r>
            <a:br>
              <a:rPr lang="en-US" b="1" dirty="0" smtClean="0"/>
            </a:br>
            <a:endParaRPr lang="en-US" dirty="0"/>
          </a:p>
        </p:txBody>
      </p:sp>
      <p:sp>
        <p:nvSpPr>
          <p:cNvPr id="5" name="Content Placeholder 2"/>
          <p:cNvSpPr txBox="1">
            <a:spLocks/>
          </p:cNvSpPr>
          <p:nvPr/>
        </p:nvSpPr>
        <p:spPr>
          <a:xfrm>
            <a:off x="457200" y="4953000"/>
            <a:ext cx="8229600" cy="1173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t>Right-click the note that you want to change, and then click a color. </a:t>
            </a:r>
            <a:endParaRPr lang="en-US" dirty="0"/>
          </a:p>
        </p:txBody>
      </p:sp>
    </p:spTree>
    <p:extLst>
      <p:ext uri="{BB962C8B-B14F-4D97-AF65-F5344CB8AC3E}">
        <p14:creationId xmlns:p14="http://schemas.microsoft.com/office/powerpoint/2010/main" val="229545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hlinkClick r:id=""/>
              </a:rPr>
              <a:t>To format text in a sticky note</a:t>
            </a:r>
            <a:r>
              <a:rPr lang="en-US" b="1" dirty="0" smtClean="0"/>
              <a:t/>
            </a:r>
            <a:br>
              <a:rPr lang="en-US" b="1"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6829567"/>
              </p:ext>
            </p:extLst>
          </p:nvPr>
        </p:nvGraphicFramePr>
        <p:xfrm>
          <a:off x="381000" y="2209800"/>
          <a:ext cx="8229600" cy="3749040"/>
        </p:xfrm>
        <a:graphic>
          <a:graphicData uri="http://schemas.openxmlformats.org/drawingml/2006/table">
            <a:tbl>
              <a:tblPr/>
              <a:tblGrid>
                <a:gridCol w="2743200"/>
                <a:gridCol w="2743200"/>
                <a:gridCol w="2743200"/>
              </a:tblGrid>
              <a:tr h="0">
                <a:tc>
                  <a:txBody>
                    <a:bodyPr/>
                    <a:lstStyle/>
                    <a:p>
                      <a:r>
                        <a:rPr lang="en-US" dirty="0"/>
                        <a:t>Type of formatting </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dirty="0"/>
                        <a:t>Keyboard shortcut </a:t>
                      </a:r>
                    </a:p>
                  </a:txBody>
                  <a:tcPr anchor="ctr">
                    <a:lnL>
                      <a:noFill/>
                    </a:lnL>
                    <a:lnR>
                      <a:noFill/>
                    </a:lnR>
                    <a:lnT>
                      <a:noFill/>
                    </a:lnT>
                    <a:lnB>
                      <a:noFill/>
                    </a:lnB>
                  </a:tcPr>
                </a:tc>
              </a:tr>
              <a:tr h="0">
                <a:tc>
                  <a:txBody>
                    <a:bodyPr/>
                    <a:lstStyle/>
                    <a:p>
                      <a:r>
                        <a:rPr lang="en-US"/>
                        <a:t>Bold text</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r>
                        <a:rPr lang="en-US"/>
                        <a:t>Ctrl+B</a:t>
                      </a:r>
                    </a:p>
                  </a:txBody>
                  <a:tcPr anchor="ctr">
                    <a:lnL>
                      <a:noFill/>
                    </a:lnL>
                    <a:lnR>
                      <a:noFill/>
                    </a:lnR>
                    <a:lnT>
                      <a:noFill/>
                    </a:lnT>
                    <a:lnB>
                      <a:noFill/>
                    </a:lnB>
                  </a:tcPr>
                </a:tc>
              </a:tr>
              <a:tr h="0">
                <a:tc>
                  <a:txBody>
                    <a:bodyPr/>
                    <a:lstStyle/>
                    <a:p>
                      <a:r>
                        <a:rPr lang="en-US"/>
                        <a:t>Italic text</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t>Ctrl+I</a:t>
                      </a:r>
                    </a:p>
                  </a:txBody>
                  <a:tcPr anchor="ctr">
                    <a:lnL>
                      <a:noFill/>
                    </a:lnL>
                    <a:lnR>
                      <a:noFill/>
                    </a:lnR>
                    <a:lnT>
                      <a:noFill/>
                    </a:lnT>
                    <a:lnB>
                      <a:noFill/>
                    </a:lnB>
                  </a:tcPr>
                </a:tc>
              </a:tr>
              <a:tr h="0">
                <a:tc>
                  <a:txBody>
                    <a:bodyPr/>
                    <a:lstStyle/>
                    <a:p>
                      <a:r>
                        <a:rPr lang="en-US"/>
                        <a:t>Underlined text</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t>Ctrl+U</a:t>
                      </a:r>
                    </a:p>
                  </a:txBody>
                  <a:tcPr anchor="ctr">
                    <a:lnL>
                      <a:noFill/>
                    </a:lnL>
                    <a:lnR>
                      <a:noFill/>
                    </a:lnR>
                    <a:lnT>
                      <a:noFill/>
                    </a:lnT>
                    <a:lnB>
                      <a:noFill/>
                    </a:lnB>
                  </a:tcPr>
                </a:tc>
              </a:tr>
              <a:tr h="0">
                <a:tc>
                  <a:txBody>
                    <a:bodyPr/>
                    <a:lstStyle/>
                    <a:p>
                      <a:r>
                        <a:rPr lang="en-US"/>
                        <a:t>Strikethrough</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t>Ctrl+T</a:t>
                      </a:r>
                    </a:p>
                  </a:txBody>
                  <a:tcPr anchor="ctr">
                    <a:lnL>
                      <a:noFill/>
                    </a:lnL>
                    <a:lnR>
                      <a:noFill/>
                    </a:lnR>
                    <a:lnT>
                      <a:noFill/>
                    </a:lnT>
                    <a:lnB>
                      <a:noFill/>
                    </a:lnB>
                  </a:tcPr>
                </a:tc>
              </a:tr>
              <a:tr h="0">
                <a:tc>
                  <a:txBody>
                    <a:bodyPr/>
                    <a:lstStyle/>
                    <a:p>
                      <a:r>
                        <a:rPr lang="en-US"/>
                        <a:t>Bulleted list</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t>Ctrl+Shift+L</a:t>
                      </a:r>
                    </a:p>
                    <a:p>
                      <a:r>
                        <a:rPr lang="en-US"/>
                        <a:t>(Press this keyboard shortcut again to switch to a numbered list.)</a:t>
                      </a:r>
                    </a:p>
                  </a:txBody>
                  <a:tcPr anchor="ctr">
                    <a:lnL>
                      <a:noFill/>
                    </a:lnL>
                    <a:lnR>
                      <a:noFill/>
                    </a:lnR>
                    <a:lnT>
                      <a:noFill/>
                    </a:lnT>
                    <a:lnB>
                      <a:noFill/>
                    </a:lnB>
                  </a:tcPr>
                </a:tc>
              </a:tr>
              <a:tr h="0">
                <a:tc>
                  <a:txBody>
                    <a:bodyPr/>
                    <a:lstStyle/>
                    <a:p>
                      <a:r>
                        <a:rPr lang="en-US"/>
                        <a:t>Increased text size</a:t>
                      </a:r>
                    </a:p>
                  </a:txBody>
                  <a:tcPr anchor="ctr">
                    <a:lnL>
                      <a:noFill/>
                    </a:lnL>
                    <a:lnR>
                      <a:noFill/>
                    </a:lnR>
                    <a:lnT>
                      <a:noFill/>
                    </a:lnT>
                    <a:lnB>
                      <a:noFill/>
                    </a:lnB>
                  </a:tcPr>
                </a:tc>
                <a:tc>
                  <a:txBody>
                    <a:bodyPr/>
                    <a:lstStyle/>
                    <a:p>
                      <a:endParaRPr lang="en-US"/>
                    </a:p>
                  </a:txBody>
                  <a:tcPr anchor="ctr">
                    <a:lnL>
                      <a:noFill/>
                    </a:lnL>
                    <a:lnR>
                      <a:noFill/>
                    </a:lnR>
                    <a:lnT>
                      <a:noFill/>
                    </a:lnT>
                    <a:lnB>
                      <a:noFill/>
                    </a:lnB>
                  </a:tcPr>
                </a:tc>
                <a:tc>
                  <a:txBody>
                    <a:bodyPr/>
                    <a:lstStyle/>
                    <a:p>
                      <a:r>
                        <a:rPr lang="en-US"/>
                        <a:t>Ctrl+Shift+&gt;</a:t>
                      </a:r>
                    </a:p>
                  </a:txBody>
                  <a:tcPr anchor="ctr">
                    <a:lnL>
                      <a:noFill/>
                    </a:lnL>
                    <a:lnR>
                      <a:noFill/>
                    </a:lnR>
                    <a:lnT>
                      <a:noFill/>
                    </a:lnT>
                    <a:lnB>
                      <a:noFill/>
                    </a:lnB>
                  </a:tcPr>
                </a:tc>
              </a:tr>
              <a:tr h="0">
                <a:tc>
                  <a:txBody>
                    <a:bodyPr/>
                    <a:lstStyle/>
                    <a:p>
                      <a:r>
                        <a:rPr lang="en-US" dirty="0"/>
                        <a:t>Decreased text size</a:t>
                      </a:r>
                    </a:p>
                  </a:txBody>
                  <a:tcPr anchor="ctr">
                    <a:lnL>
                      <a:noFill/>
                    </a:lnL>
                    <a:lnR>
                      <a:noFill/>
                    </a:lnR>
                    <a:lnT>
                      <a:noFill/>
                    </a:lnT>
                    <a:lnB>
                      <a:noFill/>
                    </a:lnB>
                  </a:tcPr>
                </a:tc>
                <a:tc>
                  <a:txBody>
                    <a:bodyPr/>
                    <a:lstStyle/>
                    <a:p>
                      <a:endParaRPr lang="en-US" dirty="0"/>
                    </a:p>
                  </a:txBody>
                  <a:tcPr anchor="ctr">
                    <a:lnL>
                      <a:noFill/>
                    </a:lnL>
                    <a:lnR>
                      <a:noFill/>
                    </a:lnR>
                    <a:lnT>
                      <a:noFill/>
                    </a:lnT>
                    <a:lnB>
                      <a:noFill/>
                    </a:lnB>
                  </a:tcPr>
                </a:tc>
                <a:tc>
                  <a:txBody>
                    <a:bodyPr/>
                    <a:lstStyle/>
                    <a:p>
                      <a:r>
                        <a:rPr lang="en-US" dirty="0" err="1"/>
                        <a:t>Ctrl+Shift</a:t>
                      </a:r>
                      <a:r>
                        <a:rPr lang="en-US" dirty="0"/>
                        <a:t>+&lt;</a:t>
                      </a:r>
                    </a:p>
                  </a:txBody>
                  <a:tcPr anchor="ctr">
                    <a:lnL>
                      <a:noFill/>
                    </a:lnL>
                    <a:lnR>
                      <a:noFill/>
                    </a:lnR>
                    <a:lnT>
                      <a:noFill/>
                    </a:lnT>
                    <a:lnB>
                      <a:noFill/>
                    </a:lnB>
                  </a:tcPr>
                </a:tc>
              </a:tr>
            </a:tbl>
          </a:graphicData>
        </a:graphic>
      </p:graphicFrame>
      <p:sp>
        <p:nvSpPr>
          <p:cNvPr id="6" name="TextBox 5"/>
          <p:cNvSpPr txBox="1"/>
          <p:nvPr/>
        </p:nvSpPr>
        <p:spPr>
          <a:xfrm>
            <a:off x="381000" y="914400"/>
            <a:ext cx="8305800" cy="1477328"/>
          </a:xfrm>
          <a:prstGeom prst="rect">
            <a:avLst/>
          </a:prstGeom>
          <a:noFill/>
        </p:spPr>
        <p:txBody>
          <a:bodyPr wrap="square" rtlCol="0">
            <a:spAutoFit/>
          </a:bodyPr>
          <a:lstStyle/>
          <a:p>
            <a:r>
              <a:rPr lang="en-US" dirty="0" smtClean="0"/>
              <a:t>You can format text, add bullets to make a list, or change the text size by using keyboard shortcuts. Here's how:</a:t>
            </a:r>
          </a:p>
          <a:p>
            <a:r>
              <a:rPr lang="en-US" dirty="0" smtClean="0"/>
              <a:t>Select the text that you want to change.</a:t>
            </a:r>
          </a:p>
          <a:p>
            <a:r>
              <a:rPr lang="en-US" dirty="0" smtClean="0"/>
              <a:t>Use the following keyboard shortcuts to format the text on your note:</a:t>
            </a:r>
          </a:p>
          <a:p>
            <a:endParaRPr lang="en-US" dirty="0"/>
          </a:p>
        </p:txBody>
      </p:sp>
    </p:spTree>
    <p:extLst>
      <p:ext uri="{BB962C8B-B14F-4D97-AF65-F5344CB8AC3E}">
        <p14:creationId xmlns:p14="http://schemas.microsoft.com/office/powerpoint/2010/main" val="178086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Pinning Programs</a:t>
            </a:r>
            <a:endParaRPr lang="en-US" dirty="0"/>
          </a:p>
        </p:txBody>
      </p:sp>
      <p:sp>
        <p:nvSpPr>
          <p:cNvPr id="3" name="Content Placeholder 2"/>
          <p:cNvSpPr>
            <a:spLocks noGrp="1"/>
          </p:cNvSpPr>
          <p:nvPr>
            <p:ph idx="1"/>
          </p:nvPr>
        </p:nvSpPr>
        <p:spPr/>
        <p:txBody>
          <a:bodyPr/>
          <a:lstStyle/>
          <a:p>
            <a:pPr marL="0" indent="0">
              <a:buNone/>
            </a:pPr>
            <a:r>
              <a:rPr lang="en-US" dirty="0"/>
              <a:t>"Pinning" is a great way to add shortcuts to your most-often used programs in Windows 7. You can pin items to the Taskbar, at the bottom of the screen, or to the Start menu. That saves a lot of clicks and makes you more efficient. Once you pin an item, you can also unpin it.</a:t>
            </a:r>
          </a:p>
          <a:p>
            <a:pPr marL="0" indent="0">
              <a:buNone/>
            </a:pPr>
            <a:endParaRPr lang="en-US" dirty="0"/>
          </a:p>
        </p:txBody>
      </p:sp>
    </p:spTree>
    <p:extLst>
      <p:ext uri="{BB962C8B-B14F-4D97-AF65-F5344CB8AC3E}">
        <p14:creationId xmlns:p14="http://schemas.microsoft.com/office/powerpoint/2010/main" val="3272566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304" t="25913" r="39565" b="12348"/>
          <a:stretch/>
        </p:blipFill>
        <p:spPr bwMode="auto">
          <a:xfrm>
            <a:off x="381000" y="304799"/>
            <a:ext cx="8534400" cy="634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244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1338</Words>
  <Application>Microsoft Office PowerPoint</Application>
  <PresentationFormat>On-screen Show (4:3)</PresentationFormat>
  <Paragraphs>186</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Microcomputers Windows Review</vt:lpstr>
      <vt:lpstr>Gadgets</vt:lpstr>
      <vt:lpstr>Which gadgets do you have?</vt:lpstr>
      <vt:lpstr>Sticky Notes</vt:lpstr>
      <vt:lpstr>To create a new sticky note </vt:lpstr>
      <vt:lpstr>To delete a sticky note </vt:lpstr>
      <vt:lpstr>To format text in a sticky note </vt:lpstr>
      <vt:lpstr>Pinning Programs</vt:lpstr>
      <vt:lpstr>PowerPoint Presentation</vt:lpstr>
      <vt:lpstr>PowerPoint Presentation</vt:lpstr>
      <vt:lpstr>PowerPoint Presentation</vt:lpstr>
      <vt:lpstr>Microcomputers Word Review</vt:lpstr>
      <vt:lpstr>Microcomputers Word Review</vt:lpstr>
      <vt:lpstr>Create Mail Merged Databases</vt:lpstr>
      <vt:lpstr>Microcomputers PowerPoint Review</vt:lpstr>
      <vt:lpstr>Header/Footer</vt:lpstr>
      <vt:lpstr>Microcomputers PowerPoint Review</vt:lpstr>
      <vt:lpstr>Microcomputers Excel Review</vt:lpstr>
      <vt:lpstr>Summary of Formulas (select cells with mouse)</vt:lpstr>
      <vt:lpstr>Total, Average, Min, and Max Practice</vt:lpstr>
      <vt:lpstr>Payment Practice Paying off a Loan </vt:lpstr>
      <vt:lpstr>Solution </vt:lpstr>
      <vt:lpstr>Excel can do this for you.</vt:lpstr>
      <vt:lpstr>Excel</vt:lpstr>
      <vt:lpstr>Open SummaryCondition</vt:lpstr>
      <vt:lpstr>PowerPoint Presentation</vt:lpstr>
      <vt:lpstr>Conditional Logic in a formula</vt:lpstr>
      <vt:lpstr>Open ConditionalFormula</vt:lpstr>
      <vt:lpstr>PowerPoint Presentation</vt:lpstr>
      <vt:lpstr>Format or modify text by using formulas Open FormatFormula workbook </vt:lpstr>
      <vt:lpstr>PowerPoint Presentation</vt:lpstr>
      <vt:lpstr>Excel</vt:lpstr>
      <vt:lpstr>Microcomputers Access Review</vt:lpstr>
      <vt:lpstr>Access</vt:lpstr>
      <vt:lpstr>Access</vt:lpstr>
      <vt:lpstr>Access</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Microcomputers Review</dc:title>
  <dc:creator>testuser</dc:creator>
  <cp:lastModifiedBy>testuser</cp:lastModifiedBy>
  <cp:revision>11</cp:revision>
  <dcterms:created xsi:type="dcterms:W3CDTF">2012-11-25T18:18:26Z</dcterms:created>
  <dcterms:modified xsi:type="dcterms:W3CDTF">2012-11-26T20:48:32Z</dcterms:modified>
</cp:coreProperties>
</file>