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1" r:id="rId5"/>
    <p:sldId id="265" r:id="rId6"/>
    <p:sldId id="262" r:id="rId7"/>
    <p:sldId id="263" r:id="rId8"/>
    <p:sldId id="264" r:id="rId9"/>
    <p:sldId id="260" r:id="rId10"/>
    <p:sldId id="267" r:id="rId11"/>
    <p:sldId id="268" r:id="rId12"/>
    <p:sldId id="270" r:id="rId13"/>
    <p:sldId id="269" r:id="rId14"/>
    <p:sldId id="271" r:id="rId15"/>
    <p:sldId id="272" r:id="rId16"/>
    <p:sldId id="273"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84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931FD6-25ED-4434-B8DE-57D17891F0A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3531745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31FD6-25ED-4434-B8DE-57D17891F0A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53005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31FD6-25ED-4434-B8DE-57D17891F0A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302888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931FD6-25ED-4434-B8DE-57D17891F0A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134359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931FD6-25ED-4434-B8DE-57D17891F0A5}" type="datetimeFigureOut">
              <a:rPr lang="en-US" smtClean="0"/>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26692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931FD6-25ED-4434-B8DE-57D17891F0A5}"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390591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931FD6-25ED-4434-B8DE-57D17891F0A5}" type="datetimeFigureOut">
              <a:rPr lang="en-US" smtClean="0"/>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275978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931FD6-25ED-4434-B8DE-57D17891F0A5}" type="datetimeFigureOut">
              <a:rPr lang="en-US" smtClean="0"/>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3066290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31FD6-25ED-4434-B8DE-57D17891F0A5}" type="datetimeFigureOut">
              <a:rPr lang="en-US" smtClean="0"/>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8129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31FD6-25ED-4434-B8DE-57D17891F0A5}"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368956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931FD6-25ED-4434-B8DE-57D17891F0A5}" type="datetimeFigureOut">
              <a:rPr lang="en-US" smtClean="0"/>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51E5E-0EDC-4049-8879-46DFE3A9DC8E}" type="slidenum">
              <a:rPr lang="en-US" smtClean="0"/>
              <a:t>‹#›</a:t>
            </a:fld>
            <a:endParaRPr lang="en-US"/>
          </a:p>
        </p:txBody>
      </p:sp>
    </p:spTree>
    <p:extLst>
      <p:ext uri="{BB962C8B-B14F-4D97-AF65-F5344CB8AC3E}">
        <p14:creationId xmlns:p14="http://schemas.microsoft.com/office/powerpoint/2010/main" val="195758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31FD6-25ED-4434-B8DE-57D17891F0A5}" type="datetimeFigureOut">
              <a:rPr lang="en-US" smtClean="0"/>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51E5E-0EDC-4049-8879-46DFE3A9DC8E}" type="slidenum">
              <a:rPr lang="en-US" smtClean="0"/>
              <a:t>‹#›</a:t>
            </a:fld>
            <a:endParaRPr lang="en-US"/>
          </a:p>
        </p:txBody>
      </p:sp>
    </p:spTree>
    <p:extLst>
      <p:ext uri="{BB962C8B-B14F-4D97-AF65-F5344CB8AC3E}">
        <p14:creationId xmlns:p14="http://schemas.microsoft.com/office/powerpoint/2010/main" val="3009335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reativemultimediadesigns.com/CHRISTINALOUISESMITH.COM/BusinessCourses/CCC/Excel/handoo.org/wp/2011/08/08must-havve-excel-keyboard-shortcuts/" TargetMode="External"/><Relationship Id="rId2" Type="http://schemas.openxmlformats.org/officeDocument/2006/relationships/hyperlink" Target="http://spreadsheets.about.com/od/f/g/formula_defined.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ffcentral.brighton.ac.uk/xpedio/groups/Public/documents/workshop_docs_IS/doc014198.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Microcomputers Review</a:t>
            </a:r>
            <a:endParaRPr lang="en-US" dirty="0"/>
          </a:p>
        </p:txBody>
      </p:sp>
      <p:sp>
        <p:nvSpPr>
          <p:cNvPr id="3" name="Subtitle 2"/>
          <p:cNvSpPr>
            <a:spLocks noGrp="1"/>
          </p:cNvSpPr>
          <p:nvPr>
            <p:ph type="subTitle" idx="1"/>
          </p:nvPr>
        </p:nvSpPr>
        <p:spPr/>
        <p:txBody>
          <a:bodyPr/>
          <a:lstStyle/>
          <a:p>
            <a:r>
              <a:rPr lang="en-US" dirty="0" smtClean="0"/>
              <a:t>Excel</a:t>
            </a:r>
            <a:endParaRPr lang="en-US" dirty="0"/>
          </a:p>
        </p:txBody>
      </p:sp>
    </p:spTree>
    <p:extLst>
      <p:ext uri="{BB962C8B-B14F-4D97-AF65-F5344CB8AC3E}">
        <p14:creationId xmlns:p14="http://schemas.microsoft.com/office/powerpoint/2010/main" val="340580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t>
            </a:r>
            <a:r>
              <a:rPr lang="en-US" dirty="0" err="1" smtClean="0"/>
              <a:t>SummaryCondition</a:t>
            </a:r>
            <a:endParaRPr lang="en-US" dirty="0"/>
          </a:p>
        </p:txBody>
      </p:sp>
      <p:sp>
        <p:nvSpPr>
          <p:cNvPr id="3" name="Content Placeholder 2"/>
          <p:cNvSpPr>
            <a:spLocks noGrp="1"/>
          </p:cNvSpPr>
          <p:nvPr>
            <p:ph idx="1"/>
          </p:nvPr>
        </p:nvSpPr>
        <p:spPr/>
        <p:txBody>
          <a:bodyPr/>
          <a:lstStyle/>
          <a:p>
            <a:r>
              <a:rPr lang="en-US" dirty="0" smtClean="0"/>
              <a:t>Highlight range A2:A38 and name it Category</a:t>
            </a:r>
          </a:p>
          <a:p>
            <a:r>
              <a:rPr lang="en-US" dirty="0" smtClean="0"/>
              <a:t>In cell F2, create a formula to count the number of Berry Bushes products in the cell range A2:A38, which has been defined as the named range Category.</a:t>
            </a:r>
          </a:p>
          <a:p>
            <a:r>
              <a:rPr lang="en-US" dirty="0" smtClean="0"/>
              <a:t>In cell F8, count the number of Flowers products in the Category range that are more than $20.00</a:t>
            </a:r>
            <a:endParaRPr lang="en-US" dirty="0"/>
          </a:p>
        </p:txBody>
      </p:sp>
    </p:spTree>
    <p:extLst>
      <p:ext uri="{BB962C8B-B14F-4D97-AF65-F5344CB8AC3E}">
        <p14:creationId xmlns:p14="http://schemas.microsoft.com/office/powerpoint/2010/main" val="3311969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dirty="0" smtClean="0"/>
              <a:t>In cell F4, sum the value of all Flowers products in the Category range.</a:t>
            </a:r>
          </a:p>
          <a:p>
            <a:r>
              <a:rPr lang="en-US" dirty="0" smtClean="0"/>
              <a:t>In cell F12, add up the cost of all Carnivorous products in the Category range that are less than $7.00. </a:t>
            </a:r>
          </a:p>
          <a:p>
            <a:r>
              <a:rPr lang="en-US" dirty="0" smtClean="0"/>
              <a:t>In cell F6, average the price of all Herbs products in the Category range.</a:t>
            </a:r>
          </a:p>
          <a:p>
            <a:r>
              <a:rPr lang="en-US" dirty="0" smtClean="0"/>
              <a:t>In cell F10, calculate the average cost of Carnivorous products in the Category range that are named Bladderwort.</a:t>
            </a:r>
            <a:endParaRPr lang="en-US" dirty="0"/>
          </a:p>
        </p:txBody>
      </p:sp>
    </p:spTree>
    <p:extLst>
      <p:ext uri="{BB962C8B-B14F-4D97-AF65-F5344CB8AC3E}">
        <p14:creationId xmlns:p14="http://schemas.microsoft.com/office/powerpoint/2010/main" val="220868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Logic in a formula</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IF()		Return one value if a test is TRUE, and 			another if the test is FALSE</a:t>
            </a:r>
          </a:p>
          <a:p>
            <a:pPr marL="0" indent="0">
              <a:buNone/>
            </a:pPr>
            <a:r>
              <a:rPr lang="en-US" dirty="0" smtClean="0"/>
              <a:t>AND()	Return TRUE if all arguments are true</a:t>
            </a:r>
          </a:p>
          <a:p>
            <a:pPr marL="0" indent="0">
              <a:buNone/>
            </a:pPr>
            <a:r>
              <a:rPr lang="en-US" dirty="0" smtClean="0"/>
              <a:t>OR()		</a:t>
            </a:r>
            <a:r>
              <a:rPr lang="en-US" dirty="0" err="1" smtClean="0"/>
              <a:t>Reture</a:t>
            </a:r>
            <a:r>
              <a:rPr lang="en-US" dirty="0" smtClean="0"/>
              <a:t> TRUE if any arguments are true.</a:t>
            </a:r>
          </a:p>
          <a:p>
            <a:pPr marL="0" indent="0">
              <a:buNone/>
            </a:pPr>
            <a:r>
              <a:rPr lang="en-US" dirty="0" smtClean="0"/>
              <a:t>NOT()		Reverse the logical value of the 			argument.</a:t>
            </a:r>
          </a:p>
          <a:p>
            <a:pPr marL="0" indent="0">
              <a:buNone/>
            </a:pPr>
            <a:r>
              <a:rPr lang="en-US" dirty="0" smtClean="0"/>
              <a:t>IFERROR()	Return a user-friendly message if a 			formula has an error due to user input.</a:t>
            </a:r>
            <a:endParaRPr lang="en-US" dirty="0"/>
          </a:p>
        </p:txBody>
      </p:sp>
    </p:spTree>
    <p:extLst>
      <p:ext uri="{BB962C8B-B14F-4D97-AF65-F5344CB8AC3E}">
        <p14:creationId xmlns:p14="http://schemas.microsoft.com/office/powerpoint/2010/main" val="4190227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t>
            </a:r>
            <a:r>
              <a:rPr lang="en-US" dirty="0" err="1" smtClean="0"/>
              <a:t>ConditionalFormula</a:t>
            </a:r>
            <a:endParaRPr lang="en-US" dirty="0"/>
          </a:p>
        </p:txBody>
      </p:sp>
      <p:sp>
        <p:nvSpPr>
          <p:cNvPr id="3" name="Content Placeholder 2"/>
          <p:cNvSpPr>
            <a:spLocks noGrp="1"/>
          </p:cNvSpPr>
          <p:nvPr>
            <p:ph idx="1"/>
          </p:nvPr>
        </p:nvSpPr>
        <p:spPr/>
        <p:txBody>
          <a:bodyPr/>
          <a:lstStyle/>
          <a:p>
            <a:r>
              <a:rPr lang="en-US" dirty="0" smtClean="0"/>
              <a:t>In cell C25, use the AND function to determine</a:t>
            </a:r>
          </a:p>
          <a:p>
            <a:r>
              <a:rPr lang="en-US" dirty="0" smtClean="0"/>
              <a:t>If the Entertainment total is less than $300.00 and the Misc. total is less than $100.00. </a:t>
            </a:r>
          </a:p>
          <a:p>
            <a:r>
              <a:rPr lang="en-US" dirty="0" smtClean="0"/>
              <a:t>In cell C27, use the IF function to display the test “Expenses OK” if the function in C25 evaluates to True and “Expenses to high” if it evaluates to FALSE.</a:t>
            </a:r>
            <a:endParaRPr lang="en-US" dirty="0"/>
          </a:p>
        </p:txBody>
      </p:sp>
    </p:spTree>
    <p:extLst>
      <p:ext uri="{BB962C8B-B14F-4D97-AF65-F5344CB8AC3E}">
        <p14:creationId xmlns:p14="http://schemas.microsoft.com/office/powerpoint/2010/main" val="151973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In cell C26, use the OR function to determine if the Entertainment total is more than $200.00 or the Misc. total is more than $100.00.</a:t>
            </a:r>
          </a:p>
          <a:p>
            <a:r>
              <a:rPr lang="en-US" dirty="0" smtClean="0"/>
              <a:t>In cell C28, use the IF function to display the text “Expenses OK” if the function in C26 evaluates to NOT TRUE and “Expenses too high” if it evaluates to NOT FALSE</a:t>
            </a:r>
          </a:p>
          <a:p>
            <a:r>
              <a:rPr lang="en-US" dirty="0" smtClean="0"/>
              <a:t>Add 60.00 to either the Entertainment column or the Misc. column to check your work</a:t>
            </a:r>
            <a:endParaRPr lang="en-US" dirty="0"/>
          </a:p>
        </p:txBody>
      </p:sp>
    </p:spTree>
    <p:extLst>
      <p:ext uri="{BB962C8B-B14F-4D97-AF65-F5344CB8AC3E}">
        <p14:creationId xmlns:p14="http://schemas.microsoft.com/office/powerpoint/2010/main" val="155947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71600"/>
            <a:ext cx="8229600" cy="1143000"/>
          </a:xfrm>
        </p:spPr>
        <p:txBody>
          <a:bodyPr>
            <a:normAutofit fontScale="90000"/>
          </a:bodyPr>
          <a:lstStyle/>
          <a:p>
            <a:r>
              <a:rPr lang="en-US" dirty="0" smtClean="0"/>
              <a:t>Format or modify text by using formulas</a:t>
            </a:r>
            <a:br>
              <a:rPr lang="en-US" dirty="0" smtClean="0"/>
            </a:br>
            <a:r>
              <a:rPr lang="en-US" dirty="0" smtClean="0"/>
              <a:t>Open </a:t>
            </a:r>
            <a:r>
              <a:rPr lang="en-US" dirty="0" err="1"/>
              <a:t>FormatFormula</a:t>
            </a:r>
            <a:r>
              <a:rPr lang="en-US" dirty="0"/>
              <a:t> workbook</a:t>
            </a:r>
            <a:br>
              <a:rPr lang="en-US" dirty="0"/>
            </a:br>
            <a:endParaRPr lang="en-US" dirty="0"/>
          </a:p>
        </p:txBody>
      </p:sp>
      <p:sp>
        <p:nvSpPr>
          <p:cNvPr id="3" name="Content Placeholder 2"/>
          <p:cNvSpPr>
            <a:spLocks noGrp="1"/>
          </p:cNvSpPr>
          <p:nvPr>
            <p:ph idx="1"/>
          </p:nvPr>
        </p:nvSpPr>
        <p:spPr>
          <a:xfrm>
            <a:off x="457200" y="2743200"/>
            <a:ext cx="5181600" cy="3382963"/>
          </a:xfrm>
        </p:spPr>
        <p:txBody>
          <a:bodyPr>
            <a:normAutofit lnSpcReduction="10000"/>
          </a:bodyPr>
          <a:lstStyle/>
          <a:p>
            <a:pPr marL="0" indent="0">
              <a:buNone/>
            </a:pPr>
            <a:r>
              <a:rPr lang="en-US" dirty="0" smtClean="0"/>
              <a:t>Insert two blank columns to the right of the names column.</a:t>
            </a:r>
          </a:p>
          <a:p>
            <a:pPr marL="0" indent="0">
              <a:buNone/>
            </a:pPr>
            <a:r>
              <a:rPr lang="en-US" dirty="0" smtClean="0"/>
              <a:t>Select the Names column, and convert to text </a:t>
            </a:r>
            <a:r>
              <a:rPr lang="en-US" i="1" dirty="0" smtClean="0"/>
              <a:t>(choose DATA TAB, click text to columns) </a:t>
            </a:r>
            <a:r>
              <a:rPr lang="en-US" dirty="0"/>
              <a:t>to start data wizard.</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326" t="5218" r="49022" b="44522"/>
          <a:stretch/>
        </p:blipFill>
        <p:spPr bwMode="auto">
          <a:xfrm>
            <a:off x="5486400" y="2819400"/>
            <a:ext cx="320273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3949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lstStyle/>
          <a:p>
            <a:endParaRPr lang="en-US"/>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218" t="6930" r="48913" b="44695"/>
          <a:stretch/>
        </p:blipFill>
        <p:spPr bwMode="auto">
          <a:xfrm>
            <a:off x="0" y="0"/>
            <a:ext cx="4982818" cy="368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9965" t="6690" r="50000" b="43451"/>
          <a:stretch/>
        </p:blipFill>
        <p:spPr bwMode="auto">
          <a:xfrm>
            <a:off x="4262907" y="1600200"/>
            <a:ext cx="4881093" cy="3799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35739" t="44042" r="35212" b="41423"/>
          <a:stretch/>
        </p:blipFill>
        <p:spPr bwMode="auto">
          <a:xfrm>
            <a:off x="457200" y="4648200"/>
            <a:ext cx="3541690" cy="1107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4642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Format a worksheet</a:t>
            </a:r>
          </a:p>
          <a:p>
            <a:r>
              <a:rPr lang="en-US" dirty="0" smtClean="0"/>
              <a:t>Page Margins</a:t>
            </a:r>
          </a:p>
          <a:p>
            <a:r>
              <a:rPr lang="en-US" dirty="0" smtClean="0"/>
              <a:t>Page orientation</a:t>
            </a:r>
          </a:p>
          <a:p>
            <a:r>
              <a:rPr lang="en-US" dirty="0" smtClean="0"/>
              <a:t>Column and row widths</a:t>
            </a:r>
          </a:p>
          <a:p>
            <a:r>
              <a:rPr lang="en-US" dirty="0" smtClean="0"/>
              <a:t>Sorting</a:t>
            </a:r>
          </a:p>
          <a:p>
            <a:r>
              <a:rPr lang="en-US" dirty="0" smtClean="0"/>
              <a:t>Charts</a:t>
            </a:r>
          </a:p>
          <a:p>
            <a:r>
              <a:rPr lang="en-US" dirty="0" smtClean="0"/>
              <a:t>Change color of worksheets in a workbook.</a:t>
            </a:r>
          </a:p>
          <a:p>
            <a:r>
              <a:rPr lang="en-US" dirty="0" smtClean="0"/>
              <a:t>Show </a:t>
            </a:r>
            <a:r>
              <a:rPr lang="en-US" smtClean="0"/>
              <a:t>formulas Ctrl ~</a:t>
            </a:r>
            <a:endParaRPr lang="en-US" dirty="0"/>
          </a:p>
        </p:txBody>
      </p:sp>
    </p:spTree>
    <p:extLst>
      <p:ext uri="{BB962C8B-B14F-4D97-AF65-F5344CB8AC3E}">
        <p14:creationId xmlns:p14="http://schemas.microsoft.com/office/powerpoint/2010/main" val="1244214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Shortcut Keys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key combination that can be used to show </a:t>
            </a:r>
            <a:r>
              <a:rPr lang="en-US" dirty="0">
                <a:hlinkClick r:id="rId2"/>
              </a:rPr>
              <a:t>formulas</a:t>
            </a:r>
            <a:r>
              <a:rPr lang="en-US" dirty="0"/>
              <a:t> is:</a:t>
            </a:r>
          </a:p>
          <a:p>
            <a:pPr marL="0" indent="0">
              <a:buNone/>
            </a:pPr>
            <a:r>
              <a:rPr lang="en-US" b="1" dirty="0"/>
              <a:t>Ctrl</a:t>
            </a:r>
            <a:r>
              <a:rPr lang="en-US" dirty="0"/>
              <a:t> + </a:t>
            </a:r>
            <a:r>
              <a:rPr lang="en-US" b="1" dirty="0"/>
              <a:t>`</a:t>
            </a:r>
            <a:endParaRPr lang="en-US" dirty="0"/>
          </a:p>
          <a:p>
            <a:pPr marL="0" indent="0">
              <a:buNone/>
            </a:pPr>
            <a:r>
              <a:rPr lang="en-US" b="1" dirty="0"/>
              <a:t>Show Formulas using Shortcut Keys</a:t>
            </a:r>
          </a:p>
          <a:p>
            <a:pPr marL="0" indent="0">
              <a:buNone/>
            </a:pPr>
            <a:r>
              <a:rPr lang="en-US" dirty="0"/>
              <a:t>Press and hold down the </a:t>
            </a:r>
            <a:r>
              <a:rPr lang="en-US" b="1" dirty="0"/>
              <a:t>Ctrl</a:t>
            </a:r>
            <a:r>
              <a:rPr lang="en-US" dirty="0"/>
              <a:t> key on the keyboard</a:t>
            </a:r>
            <a:br>
              <a:rPr lang="en-US" dirty="0"/>
            </a:br>
            <a:r>
              <a:rPr lang="en-US" dirty="0"/>
              <a:t> </a:t>
            </a:r>
          </a:p>
          <a:p>
            <a:pPr marL="0" indent="0">
              <a:buNone/>
            </a:pPr>
            <a:r>
              <a:rPr lang="en-US" dirty="0"/>
              <a:t>Press and release the </a:t>
            </a:r>
            <a:br>
              <a:rPr lang="en-US" dirty="0"/>
            </a:br>
            <a:r>
              <a:rPr lang="en-US" dirty="0"/>
              <a:t>grave accent key (</a:t>
            </a:r>
            <a:r>
              <a:rPr lang="en-US" b="1" dirty="0"/>
              <a:t> ` </a:t>
            </a:r>
            <a:r>
              <a:rPr lang="en-US" dirty="0"/>
              <a:t>) key on the keyboard without releasing the </a:t>
            </a:r>
            <a:r>
              <a:rPr lang="en-US" b="1" dirty="0"/>
              <a:t>Ctrl</a:t>
            </a:r>
            <a:r>
              <a:rPr lang="en-US" dirty="0"/>
              <a:t> key</a:t>
            </a:r>
            <a:br>
              <a:rPr lang="en-US" dirty="0"/>
            </a:br>
            <a:r>
              <a:rPr lang="en-US" dirty="0"/>
              <a:t> </a:t>
            </a:r>
          </a:p>
          <a:p>
            <a:pPr marL="0" indent="0">
              <a:buNone/>
            </a:pPr>
            <a:r>
              <a:rPr lang="en-US" dirty="0"/>
              <a:t>Release the </a:t>
            </a:r>
            <a:r>
              <a:rPr lang="en-US" b="1" dirty="0"/>
              <a:t>Ctrl</a:t>
            </a:r>
            <a:r>
              <a:rPr lang="en-US" dirty="0"/>
              <a:t> key</a:t>
            </a:r>
          </a:p>
          <a:p>
            <a:pPr marL="0" indent="0">
              <a:buNone/>
            </a:pPr>
            <a:r>
              <a:rPr lang="en-US" dirty="0"/>
              <a:t>The grave accent key is located next to the number </a:t>
            </a:r>
            <a:r>
              <a:rPr lang="en-US" b="1" dirty="0"/>
              <a:t>1</a:t>
            </a:r>
            <a:r>
              <a:rPr lang="en-US" dirty="0"/>
              <a:t> key on the top left corner of the keyboard and looks like a backwards apostrophe.</a:t>
            </a:r>
          </a:p>
          <a:p>
            <a:pPr marL="0" indent="0">
              <a:buNone/>
            </a:pPr>
            <a:r>
              <a:rPr lang="en-US" dirty="0"/>
              <a:t>For create cells that are </a:t>
            </a:r>
            <a:r>
              <a:rPr lang="en-US" b="1" dirty="0"/>
              <a:t>absolute values</a:t>
            </a:r>
            <a:r>
              <a:rPr lang="en-US" dirty="0"/>
              <a:t>, F4</a:t>
            </a:r>
          </a:p>
          <a:p>
            <a:pPr marL="0" indent="0">
              <a:buNone/>
            </a:pPr>
            <a:r>
              <a:rPr lang="en-US" dirty="0"/>
              <a:t>Other shortcut keys</a:t>
            </a:r>
          </a:p>
          <a:p>
            <a:pPr marL="0" indent="0">
              <a:buNone/>
            </a:pPr>
            <a:r>
              <a:rPr lang="en-US" dirty="0"/>
              <a:t>c</a:t>
            </a:r>
            <a:r>
              <a:rPr lang="en-US" dirty="0">
                <a:hlinkClick r:id="rId3"/>
              </a:rPr>
              <a:t>handoo.org/</a:t>
            </a:r>
            <a:r>
              <a:rPr lang="en-US" dirty="0" err="1">
                <a:hlinkClick r:id="rId3"/>
              </a:rPr>
              <a:t>wp</a:t>
            </a:r>
            <a:r>
              <a:rPr lang="en-US" dirty="0">
                <a:hlinkClick r:id="rId3"/>
              </a:rPr>
              <a:t>/2011/08/08must-havve-excel-keyboard-shortcuts/</a:t>
            </a:r>
            <a:endParaRPr lang="en-US" dirty="0"/>
          </a:p>
          <a:p>
            <a:endParaRPr lang="en-US" dirty="0"/>
          </a:p>
        </p:txBody>
      </p:sp>
    </p:spTree>
    <p:extLst>
      <p:ext uri="{BB962C8B-B14F-4D97-AF65-F5344CB8AC3E}">
        <p14:creationId xmlns:p14="http://schemas.microsoft.com/office/powerpoint/2010/main" val="291417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formulas using addition (+), subtraction (-), multiplication (*), division(/)</a:t>
            </a:r>
          </a:p>
          <a:p>
            <a:r>
              <a:rPr lang="en-US" dirty="0" smtClean="0"/>
              <a:t>Create a formulas using If, PMT, Average, Minimum, Maximum</a:t>
            </a:r>
          </a:p>
          <a:p>
            <a:r>
              <a:rPr lang="en-US" dirty="0" smtClean="0"/>
              <a:t>Format a </a:t>
            </a:r>
            <a:r>
              <a:rPr lang="en-US" dirty="0" smtClean="0"/>
              <a:t>worksheet</a:t>
            </a:r>
          </a:p>
          <a:p>
            <a:r>
              <a:rPr lang="en-US" dirty="0" smtClean="0">
                <a:hlinkClick r:id="rId2"/>
              </a:rPr>
              <a:t>VLOOKUP</a:t>
            </a:r>
            <a:endParaRPr lang="en-US" dirty="0" smtClean="0"/>
          </a:p>
          <a:p>
            <a:r>
              <a:rPr lang="en-US">
                <a:hlinkClick r:id="rId2"/>
              </a:rPr>
              <a:t>http</a:t>
            </a:r>
            <a:r>
              <a:rPr lang="en-US">
                <a:hlinkClick r:id="rId2"/>
              </a:rPr>
              <a:t>://</a:t>
            </a:r>
            <a:r>
              <a:rPr lang="en-US" smtClean="0">
                <a:hlinkClick r:id="rId2"/>
              </a:rPr>
              <a:t>staffcentral.brighton.ac.uk/xpedio/groups/Public/documents/workshop_docs_IS/doc014198.pdf</a:t>
            </a:r>
            <a:endParaRPr lang="en-US" smtClean="0"/>
          </a:p>
          <a:p>
            <a:endParaRPr lang="en-US" dirty="0"/>
          </a:p>
        </p:txBody>
      </p:sp>
    </p:spTree>
    <p:extLst>
      <p:ext uri="{BB962C8B-B14F-4D97-AF65-F5344CB8AC3E}">
        <p14:creationId xmlns:p14="http://schemas.microsoft.com/office/powerpoint/2010/main" val="278875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Formulas</a:t>
            </a:r>
            <a:br>
              <a:rPr lang="en-US" dirty="0" smtClean="0"/>
            </a:br>
            <a:r>
              <a:rPr lang="en-US" dirty="0" smtClean="0"/>
              <a:t>(select cells with mouse)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Sum( )	Total a set of numbers</a:t>
            </a:r>
          </a:p>
          <a:p>
            <a:r>
              <a:rPr lang="en-US" dirty="0" smtClean="0"/>
              <a:t>Count( )	Count the number of cells that have numbers</a:t>
            </a:r>
          </a:p>
          <a:p>
            <a:r>
              <a:rPr lang="en-US" dirty="0" err="1" smtClean="0"/>
              <a:t>CountA</a:t>
            </a:r>
            <a:r>
              <a:rPr lang="en-US" dirty="0" smtClean="0"/>
              <a:t>( ) Count the number of cells that are not empty</a:t>
            </a:r>
          </a:p>
          <a:p>
            <a:r>
              <a:rPr lang="en-US" dirty="0" smtClean="0"/>
              <a:t>Average( ) Average a set of numbers</a:t>
            </a:r>
          </a:p>
          <a:p>
            <a:r>
              <a:rPr lang="en-US" dirty="0" smtClean="0"/>
              <a:t>Min( ) find the minimum value in a set of numbers</a:t>
            </a:r>
          </a:p>
          <a:p>
            <a:r>
              <a:rPr lang="en-US" dirty="0" smtClean="0"/>
              <a:t>Max( ) Find the maximum value in a set of numbers</a:t>
            </a:r>
            <a:endParaRPr lang="en-US" dirty="0"/>
          </a:p>
        </p:txBody>
      </p:sp>
    </p:spTree>
    <p:extLst>
      <p:ext uri="{BB962C8B-B14F-4D97-AF65-F5344CB8AC3E}">
        <p14:creationId xmlns:p14="http://schemas.microsoft.com/office/powerpoint/2010/main" val="156023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Total, Average, Min, and Max Practice</a:t>
            </a:r>
            <a:endParaRPr lang="en-US" dirty="0"/>
          </a:p>
        </p:txBody>
      </p:sp>
      <p:sp>
        <p:nvSpPr>
          <p:cNvPr id="3" name="Content Placeholder 2"/>
          <p:cNvSpPr>
            <a:spLocks noGrp="1"/>
          </p:cNvSpPr>
          <p:nvPr>
            <p:ph idx="1"/>
          </p:nvPr>
        </p:nvSpPr>
        <p:spPr/>
        <p:txBody>
          <a:bodyPr/>
          <a:lstStyle/>
          <a:p>
            <a:pPr marL="0" indent="0">
              <a:buNone/>
            </a:pPr>
            <a:r>
              <a:rPr lang="en-US" dirty="0" smtClean="0"/>
              <a:t>Open </a:t>
            </a:r>
            <a:r>
              <a:rPr lang="en-US" dirty="0" err="1" smtClean="0"/>
              <a:t>SummaryFormula</a:t>
            </a:r>
            <a:endParaRPr lang="en-US" dirty="0" smtClean="0"/>
          </a:p>
          <a:p>
            <a:pPr lvl="1"/>
            <a:r>
              <a:rPr lang="en-US" dirty="0" smtClean="0"/>
              <a:t>in Cell B19, create a formula that total sales.</a:t>
            </a:r>
          </a:p>
          <a:p>
            <a:pPr lvl="1"/>
            <a:r>
              <a:rPr lang="en-US" dirty="0" smtClean="0"/>
              <a:t>In cell B20, create a formula that averages sales</a:t>
            </a:r>
          </a:p>
          <a:p>
            <a:pPr lvl="1"/>
            <a:r>
              <a:rPr lang="en-US" dirty="0" smtClean="0"/>
              <a:t>In cell B21, create a formula that tell you the minimum sales</a:t>
            </a:r>
          </a:p>
          <a:p>
            <a:pPr lvl="1"/>
            <a:r>
              <a:rPr lang="en-US" dirty="0" smtClean="0"/>
              <a:t>In cell B22, create a formula that tells you the maximum sales.</a:t>
            </a:r>
          </a:p>
          <a:p>
            <a:pPr lvl="1"/>
            <a:endParaRPr lang="en-US" dirty="0"/>
          </a:p>
        </p:txBody>
      </p:sp>
    </p:spTree>
    <p:extLst>
      <p:ext uri="{BB962C8B-B14F-4D97-AF65-F5344CB8AC3E}">
        <p14:creationId xmlns:p14="http://schemas.microsoft.com/office/powerpoint/2010/main" val="382205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b="1" dirty="0" smtClean="0"/>
              <a:t>Payment Practice</a:t>
            </a:r>
            <a:br>
              <a:rPr lang="en-US" b="1" dirty="0" smtClean="0"/>
            </a:br>
            <a:r>
              <a:rPr lang="en-US" b="1" dirty="0" smtClean="0"/>
              <a:t>Paying </a:t>
            </a:r>
            <a:r>
              <a:rPr lang="en-US" b="1" dirty="0"/>
              <a:t>off a Loan</a:t>
            </a:r>
            <a:br>
              <a:rPr lang="en-US" b="1" dirty="0"/>
            </a:br>
            <a:endParaRPr lang="en-US" dirty="0"/>
          </a:p>
        </p:txBody>
      </p:sp>
      <p:sp>
        <p:nvSpPr>
          <p:cNvPr id="3" name="Content Placeholder 2"/>
          <p:cNvSpPr>
            <a:spLocks noGrp="1"/>
          </p:cNvSpPr>
          <p:nvPr>
            <p:ph idx="1"/>
          </p:nvPr>
        </p:nvSpPr>
        <p:spPr/>
        <p:txBody>
          <a:bodyPr/>
          <a:lstStyle/>
          <a:p>
            <a:pPr marL="0" indent="0">
              <a:buNone/>
            </a:pPr>
            <a:r>
              <a:rPr lang="en-US" dirty="0" smtClean="0"/>
              <a:t>You </a:t>
            </a:r>
            <a:r>
              <a:rPr lang="en-US" dirty="0"/>
              <a:t>want to borrow </a:t>
            </a:r>
            <a:r>
              <a:rPr lang="en-US" u="sng" dirty="0"/>
              <a:t>$150,000</a:t>
            </a:r>
            <a:r>
              <a:rPr lang="en-US" dirty="0"/>
              <a:t> for </a:t>
            </a:r>
            <a:r>
              <a:rPr lang="en-US" u="sng" dirty="0"/>
              <a:t>30 years</a:t>
            </a:r>
            <a:r>
              <a:rPr lang="en-US" dirty="0"/>
              <a:t> at an </a:t>
            </a:r>
            <a:r>
              <a:rPr lang="en-US" u="sng" dirty="0"/>
              <a:t>annual rate of 6%</a:t>
            </a:r>
            <a:r>
              <a:rPr lang="en-US" dirty="0"/>
              <a:t>. You will make </a:t>
            </a:r>
            <a:r>
              <a:rPr lang="en-US" u="sng" dirty="0"/>
              <a:t>monthly payments</a:t>
            </a:r>
            <a:r>
              <a:rPr lang="en-US" dirty="0"/>
              <a:t> (12 per year), and payments will be at the </a:t>
            </a:r>
            <a:r>
              <a:rPr lang="en-US" u="sng" dirty="0"/>
              <a:t>end</a:t>
            </a:r>
            <a:r>
              <a:rPr lang="en-US" dirty="0"/>
              <a:t> of each interest period. The </a:t>
            </a:r>
            <a:r>
              <a:rPr lang="en-US" u="sng" dirty="0"/>
              <a:t>balance at the end of the loan will be $0</a:t>
            </a:r>
            <a:r>
              <a:rPr lang="en-US" dirty="0"/>
              <a:t> (you will completely pay it off). What is your monthly </a:t>
            </a:r>
            <a:r>
              <a:rPr lang="en-US" u="sng" dirty="0"/>
              <a:t>payment</a:t>
            </a:r>
            <a:r>
              <a:rPr lang="en-US" dirty="0"/>
              <a:t>?</a:t>
            </a:r>
          </a:p>
          <a:p>
            <a:endParaRPr lang="en-US" dirty="0"/>
          </a:p>
        </p:txBody>
      </p:sp>
    </p:spTree>
    <p:extLst>
      <p:ext uri="{BB962C8B-B14F-4D97-AF65-F5344CB8AC3E}">
        <p14:creationId xmlns:p14="http://schemas.microsoft.com/office/powerpoint/2010/main" val="19351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Solution</a:t>
            </a:r>
            <a:br>
              <a:rPr lang="en-US" b="1" dirty="0"/>
            </a:br>
            <a:endParaRPr lang="en-US" dirty="0"/>
          </a:p>
        </p:txBody>
      </p:sp>
      <p:sp>
        <p:nvSpPr>
          <p:cNvPr id="3" name="Content Placeholder 2"/>
          <p:cNvSpPr>
            <a:spLocks noGrp="1"/>
          </p:cNvSpPr>
          <p:nvPr>
            <p:ph idx="1"/>
          </p:nvPr>
        </p:nvSpPr>
        <p:spPr>
          <a:xfrm>
            <a:off x="457200" y="914400"/>
            <a:ext cx="8229600" cy="5791200"/>
          </a:xfrm>
        </p:spPr>
        <p:txBody>
          <a:bodyPr>
            <a:normAutofit/>
          </a:bodyPr>
          <a:lstStyle/>
          <a:p>
            <a:r>
              <a:rPr lang="en-US" sz="2000" dirty="0" smtClean="0"/>
              <a:t>Once </a:t>
            </a:r>
            <a:r>
              <a:rPr lang="en-US" sz="2000" dirty="0"/>
              <a:t>you realize that what you are trying to find is the regular payment (requiring the PMT function), you need to identify the arguments</a:t>
            </a:r>
            <a:r>
              <a:rPr lang="en-US" sz="2000" dirty="0" smtClean="0"/>
              <a:t>:</a:t>
            </a:r>
          </a:p>
          <a:p>
            <a:pPr marL="0" indent="0">
              <a:buNone/>
            </a:pPr>
            <a:endParaRPr lang="en-US" dirty="0"/>
          </a:p>
          <a:p>
            <a:pPr lvl="0"/>
            <a:r>
              <a:rPr lang="en-US" dirty="0"/>
              <a:t>·   </a:t>
            </a:r>
            <a:endParaRPr lang="en-US" dirty="0" smtClean="0"/>
          </a:p>
          <a:p>
            <a:pPr lvl="0"/>
            <a:endParaRPr lang="en-US" dirty="0"/>
          </a:p>
          <a:p>
            <a:pPr lvl="0"/>
            <a:endParaRPr lang="en-US" dirty="0" smtClean="0"/>
          </a:p>
          <a:p>
            <a:pPr marL="0" lv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157668996"/>
              </p:ext>
            </p:extLst>
          </p:nvPr>
        </p:nvGraphicFramePr>
        <p:xfrm>
          <a:off x="381000" y="1752600"/>
          <a:ext cx="8458200" cy="3566160"/>
        </p:xfrm>
        <a:graphic>
          <a:graphicData uri="http://schemas.openxmlformats.org/drawingml/2006/table">
            <a:tbl>
              <a:tblPr firstRow="1" bandRow="1">
                <a:tableStyleId>{5C22544A-7EE6-4342-B048-85BDC9FD1C3A}</a:tableStyleId>
              </a:tblPr>
              <a:tblGrid>
                <a:gridCol w="2057400"/>
                <a:gridCol w="6400800"/>
              </a:tblGrid>
              <a:tr h="254000">
                <a:tc>
                  <a:txBody>
                    <a:bodyPr/>
                    <a:lstStyle/>
                    <a:p>
                      <a:endParaRPr lang="en-US" dirty="0"/>
                    </a:p>
                  </a:txBody>
                  <a:tcPr/>
                </a:tc>
                <a:tc>
                  <a:txBody>
                    <a:bodyPr/>
                    <a:lstStyle/>
                    <a:p>
                      <a:endParaRPr lang="en-US" dirty="0"/>
                    </a:p>
                  </a:txBody>
                  <a:tcPr/>
                </a:tc>
              </a:tr>
              <a:tr h="635000">
                <a:tc>
                  <a:txBody>
                    <a:bodyPr/>
                    <a:lstStyle/>
                    <a:p>
                      <a:r>
                        <a:rPr lang="en-US" b="1" dirty="0" smtClean="0"/>
                        <a:t>present value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"You want to borrow $150,000…" This is how much money you have now: the</a:t>
                      </a:r>
                      <a:r>
                        <a:rPr lang="en-US" b="1" dirty="0" smtClean="0"/>
                        <a:t>.</a:t>
                      </a:r>
                      <a:endParaRPr lang="en-US" dirty="0"/>
                    </a:p>
                  </a:txBody>
                  <a:tcPr/>
                </a:tc>
              </a:tr>
              <a:tr h="635000">
                <a:tc>
                  <a:txBody>
                    <a:bodyPr/>
                    <a:lstStyle/>
                    <a:p>
                      <a:r>
                        <a:rPr lang="en-US" b="1" dirty="0" smtClean="0"/>
                        <a:t>number of periods: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 30 years...monthly payments" These two numbers determine the 30*12 = 360.</a:t>
                      </a:r>
                      <a:endParaRPr lang="en-US" dirty="0"/>
                    </a:p>
                  </a:txBody>
                  <a:tcPr/>
                </a:tc>
              </a:tr>
              <a:tr h="635000">
                <a:tc>
                  <a:txBody>
                    <a:bodyPr/>
                    <a:lstStyle/>
                    <a:p>
                      <a:r>
                        <a:rPr lang="en-US" b="1" dirty="0" smtClean="0"/>
                        <a:t>rate per period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 an annual rate of 6%" This is the annual rate, but there are 12 periods per year, so the </a:t>
                      </a:r>
                      <a:r>
                        <a:rPr lang="en-US" b="1" dirty="0" smtClean="0"/>
                        <a:t>rate per period </a:t>
                      </a:r>
                      <a:r>
                        <a:rPr lang="en-US" dirty="0" smtClean="0"/>
                        <a:t>is 6%/12 = 0.5%, or .005.</a:t>
                      </a:r>
                    </a:p>
                  </a:txBody>
                  <a:tcPr/>
                </a:tc>
              </a:tr>
              <a:tr h="635000">
                <a:tc>
                  <a:txBody>
                    <a:bodyPr/>
                    <a:lstStyle/>
                    <a:p>
                      <a:r>
                        <a:rPr lang="en-US" b="1" dirty="0" smtClean="0"/>
                        <a:t>future value</a:t>
                      </a:r>
                      <a:r>
                        <a:rPr lang="en-US" dirty="0" smtClean="0"/>
                        <a:t> </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"…balance at the end of the loan will be $0…" This is the </a:t>
                      </a:r>
                      <a:r>
                        <a:rPr lang="en-US" b="1" dirty="0" smtClean="0"/>
                        <a:t>future value</a:t>
                      </a:r>
                      <a:r>
                        <a:rPr lang="en-US" dirty="0" smtClean="0"/>
                        <a:t> of the loan (amount you owe when it is paid off): $0. </a:t>
                      </a:r>
                      <a:endParaRPr lang="en-US" dirty="0"/>
                    </a:p>
                  </a:txBody>
                  <a:tcPr/>
                </a:tc>
              </a:tr>
              <a:tr h="635000">
                <a:tc>
                  <a:txBody>
                    <a:bodyPr/>
                    <a:lstStyle/>
                    <a:p>
                      <a:r>
                        <a:rPr lang="en-US" b="1" dirty="0" smtClean="0"/>
                        <a:t>Type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"…payments will be at the </a:t>
                      </a:r>
                      <a:r>
                        <a:rPr lang="en-US" u="sng" dirty="0" smtClean="0"/>
                        <a:t>end</a:t>
                      </a:r>
                      <a:r>
                        <a:rPr lang="en-US" dirty="0" smtClean="0"/>
                        <a:t> of each interest period." </a:t>
                      </a:r>
                      <a:r>
                        <a:rPr lang="en-US" b="1" dirty="0" smtClean="0"/>
                        <a:t>Type</a:t>
                      </a:r>
                      <a:r>
                        <a:rPr lang="en-US" dirty="0" smtClean="0"/>
                        <a:t> is "end of period", so use 0.</a:t>
                      </a:r>
                      <a:endParaRPr lang="en-US" dirty="0"/>
                    </a:p>
                  </a:txBody>
                  <a:tcPr/>
                </a:tc>
              </a:tr>
            </a:tbl>
          </a:graphicData>
        </a:graphic>
      </p:graphicFrame>
      <p:sp>
        <p:nvSpPr>
          <p:cNvPr id="5" name="Rectangle 4"/>
          <p:cNvSpPr/>
          <p:nvPr/>
        </p:nvSpPr>
        <p:spPr>
          <a:xfrm>
            <a:off x="381000" y="5380672"/>
            <a:ext cx="8458200" cy="923330"/>
          </a:xfrm>
          <a:prstGeom prst="rect">
            <a:avLst/>
          </a:prstGeom>
        </p:spPr>
        <p:txBody>
          <a:bodyPr wrap="square">
            <a:spAutoFit/>
          </a:bodyPr>
          <a:lstStyle/>
          <a:p>
            <a:r>
              <a:rPr lang="en-US" dirty="0"/>
              <a:t>The PMT arguments are: PMT(</a:t>
            </a:r>
            <a:r>
              <a:rPr lang="en-US" b="1" dirty="0"/>
              <a:t>rate, </a:t>
            </a:r>
            <a:r>
              <a:rPr lang="en-US" b="1" dirty="0" err="1"/>
              <a:t>nper</a:t>
            </a:r>
            <a:r>
              <a:rPr lang="en-US" b="1" dirty="0"/>
              <a:t>, </a:t>
            </a:r>
            <a:r>
              <a:rPr lang="en-US" b="1" dirty="0" err="1"/>
              <a:t>pv</a:t>
            </a:r>
            <a:r>
              <a:rPr lang="en-US" b="1" dirty="0"/>
              <a:t>, </a:t>
            </a:r>
            <a:r>
              <a:rPr lang="en-US" dirty="0" err="1"/>
              <a:t>fv</a:t>
            </a:r>
            <a:r>
              <a:rPr lang="en-US" dirty="0"/>
              <a:t>, type)</a:t>
            </a:r>
          </a:p>
          <a:p>
            <a:r>
              <a:rPr lang="en-US" dirty="0"/>
              <a:t> </a:t>
            </a:r>
          </a:p>
          <a:p>
            <a:r>
              <a:rPr lang="en-US" dirty="0"/>
              <a:t>So the formula is</a:t>
            </a:r>
            <a:r>
              <a:rPr lang="en-US" dirty="0" smtClean="0"/>
              <a:t>:                      =</a:t>
            </a:r>
            <a:r>
              <a:rPr lang="en-US" dirty="0"/>
              <a:t>PMT(.005, 360, 150000, 0, 0)</a:t>
            </a:r>
          </a:p>
        </p:txBody>
      </p:sp>
    </p:spTree>
    <p:extLst>
      <p:ext uri="{BB962C8B-B14F-4D97-AF65-F5344CB8AC3E}">
        <p14:creationId xmlns:p14="http://schemas.microsoft.com/office/powerpoint/2010/main" val="96764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266" y="8586"/>
            <a:ext cx="8229600" cy="1143000"/>
          </a:xfrm>
        </p:spPr>
        <p:txBody>
          <a:bodyPr/>
          <a:lstStyle/>
          <a:p>
            <a:r>
              <a:rPr lang="en-US" dirty="0" smtClean="0"/>
              <a:t>Excel can do this for you.</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2769273"/>
              </p:ext>
            </p:extLst>
          </p:nvPr>
        </p:nvGraphicFramePr>
        <p:xfrm>
          <a:off x="6118003" y="6021437"/>
          <a:ext cx="2154528" cy="436245"/>
        </p:xfrm>
        <a:graphic>
          <a:graphicData uri="http://schemas.openxmlformats.org/drawingml/2006/table">
            <a:tbl>
              <a:tblPr>
                <a:tableStyleId>{5C22544A-7EE6-4342-B048-85BDC9FD1C3A}</a:tableStyleId>
              </a:tblPr>
              <a:tblGrid>
                <a:gridCol w="2154528"/>
              </a:tblGrid>
              <a:tr h="190500">
                <a:tc>
                  <a:txBody>
                    <a:bodyPr/>
                    <a:lstStyle/>
                    <a:p>
                      <a:pPr algn="r" fontAlgn="b"/>
                      <a:r>
                        <a:rPr lang="en-US" sz="2800" u="none" strike="noStrike" dirty="0">
                          <a:effectLst/>
                        </a:rPr>
                        <a:t>($8,490.57)</a:t>
                      </a:r>
                      <a:endParaRPr lang="en-US" sz="2800" b="0" i="0" u="none" strike="noStrike" dirty="0">
                        <a:solidFill>
                          <a:srgbClr val="000000"/>
                        </a:solidFill>
                        <a:effectLst/>
                        <a:latin typeface="Calibri"/>
                      </a:endParaRPr>
                    </a:p>
                  </a:txBody>
                  <a:tcPr marL="9525" marR="9525" marT="9525" marB="0" anchor="b"/>
                </a:tc>
              </a:tr>
            </a:tbl>
          </a:graphicData>
        </a:graphic>
      </p:graphicFrame>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000" t="32000" r="71304" b="40696"/>
          <a:stretch/>
        </p:blipFill>
        <p:spPr bwMode="auto">
          <a:xfrm>
            <a:off x="228600" y="914400"/>
            <a:ext cx="4020643"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62782" b="21310"/>
          <a:stretch/>
        </p:blipFill>
        <p:spPr bwMode="auto">
          <a:xfrm>
            <a:off x="5181600" y="1447800"/>
            <a:ext cx="3124201" cy="412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42288" t="20718" r="10600" b="35676"/>
          <a:stretch/>
        </p:blipFill>
        <p:spPr bwMode="auto">
          <a:xfrm>
            <a:off x="199505" y="3962400"/>
            <a:ext cx="4346942"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843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IF statements</a:t>
            </a:r>
          </a:p>
          <a:p>
            <a:r>
              <a:rPr lang="en-US" dirty="0" err="1" smtClean="0"/>
              <a:t>Averageif</a:t>
            </a:r>
            <a:r>
              <a:rPr lang="en-US" dirty="0" smtClean="0"/>
              <a:t>()	Average values that meet one 				condition</a:t>
            </a:r>
          </a:p>
          <a:p>
            <a:r>
              <a:rPr lang="en-US" dirty="0" err="1" smtClean="0"/>
              <a:t>Countif</a:t>
            </a:r>
            <a:r>
              <a:rPr lang="en-US" dirty="0" smtClean="0"/>
              <a:t>()		Count cells that meet one condition</a:t>
            </a:r>
          </a:p>
          <a:p>
            <a:r>
              <a:rPr lang="en-US" dirty="0" err="1" smtClean="0"/>
              <a:t>Sumif</a:t>
            </a:r>
            <a:r>
              <a:rPr lang="en-US" dirty="0" smtClean="0"/>
              <a:t>()		sum values that meet one condition</a:t>
            </a:r>
          </a:p>
          <a:p>
            <a:r>
              <a:rPr lang="en-US" dirty="0" err="1" smtClean="0"/>
              <a:t>Averageifs</a:t>
            </a:r>
            <a:r>
              <a:rPr lang="en-US" dirty="0" smtClean="0"/>
              <a:t>()	Average values that meet multiple 			criteria</a:t>
            </a:r>
          </a:p>
          <a:p>
            <a:r>
              <a:rPr lang="en-US" dirty="0" err="1" smtClean="0"/>
              <a:t>Countifs</a:t>
            </a:r>
            <a:r>
              <a:rPr lang="en-US" dirty="0" smtClean="0"/>
              <a:t>()		Count cells that meet multiple criteria</a:t>
            </a:r>
          </a:p>
          <a:p>
            <a:r>
              <a:rPr lang="en-US" dirty="0" err="1" smtClean="0"/>
              <a:t>Sumifs</a:t>
            </a:r>
            <a:r>
              <a:rPr lang="en-US" dirty="0" smtClean="0"/>
              <a:t>()		Sum values that meet multiple 				criteria</a:t>
            </a:r>
            <a:endParaRPr lang="en-US" dirty="0"/>
          </a:p>
        </p:txBody>
      </p:sp>
    </p:spTree>
    <p:extLst>
      <p:ext uri="{BB962C8B-B14F-4D97-AF65-F5344CB8AC3E}">
        <p14:creationId xmlns:p14="http://schemas.microsoft.com/office/powerpoint/2010/main" val="2868739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762</Words>
  <Application>Microsoft Office PowerPoint</Application>
  <PresentationFormat>On-screen Show (4:3)</PresentationFormat>
  <Paragraphs>97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Microcomputers Review</vt:lpstr>
      <vt:lpstr>Shortcut Keys</vt:lpstr>
      <vt:lpstr>Excel</vt:lpstr>
      <vt:lpstr>Summary of Formulas (select cells with mouse)</vt:lpstr>
      <vt:lpstr>Total, Average, Min, and Max Practice</vt:lpstr>
      <vt:lpstr>Payment Practice Paying off a Loan </vt:lpstr>
      <vt:lpstr>Solution </vt:lpstr>
      <vt:lpstr>Excel can do this for you.</vt:lpstr>
      <vt:lpstr>Excel</vt:lpstr>
      <vt:lpstr>Open SummaryCondition</vt:lpstr>
      <vt:lpstr>PowerPoint Presentation</vt:lpstr>
      <vt:lpstr>Conditional Logic in a formula</vt:lpstr>
      <vt:lpstr>Open ConditionalFormula</vt:lpstr>
      <vt:lpstr>PowerPoint Presentation</vt:lpstr>
      <vt:lpstr>Format or modify text by using formulas Open FormatFormula workbook </vt:lpstr>
      <vt:lpstr>PowerPoint Presentation</vt:lpstr>
      <vt:lpstr>Excel</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Microcomputers Review</dc:title>
  <dc:creator>testuser</dc:creator>
  <cp:lastModifiedBy>testuser</cp:lastModifiedBy>
  <cp:revision>18</cp:revision>
  <dcterms:created xsi:type="dcterms:W3CDTF">2012-11-25T18:18:26Z</dcterms:created>
  <dcterms:modified xsi:type="dcterms:W3CDTF">2014-10-30T14:02:47Z</dcterms:modified>
</cp:coreProperties>
</file>