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36"/>
  </p:handoutMasterIdLst>
  <p:sldIdLst>
    <p:sldId id="256" r:id="rId2"/>
    <p:sldId id="287" r:id="rId3"/>
    <p:sldId id="337" r:id="rId4"/>
    <p:sldId id="338" r:id="rId5"/>
    <p:sldId id="342" r:id="rId6"/>
    <p:sldId id="380" r:id="rId7"/>
    <p:sldId id="377" r:id="rId8"/>
    <p:sldId id="378" r:id="rId9"/>
    <p:sldId id="375" r:id="rId10"/>
    <p:sldId id="376" r:id="rId11"/>
    <p:sldId id="343" r:id="rId12"/>
    <p:sldId id="379" r:id="rId13"/>
    <p:sldId id="345" r:id="rId14"/>
    <p:sldId id="344" r:id="rId15"/>
    <p:sldId id="350" r:id="rId16"/>
    <p:sldId id="365" r:id="rId17"/>
    <p:sldId id="347" r:id="rId18"/>
    <p:sldId id="366" r:id="rId19"/>
    <p:sldId id="367" r:id="rId20"/>
    <p:sldId id="368" r:id="rId21"/>
    <p:sldId id="358" r:id="rId22"/>
    <p:sldId id="352" r:id="rId23"/>
    <p:sldId id="359" r:id="rId24"/>
    <p:sldId id="360" r:id="rId25"/>
    <p:sldId id="361" r:id="rId26"/>
    <p:sldId id="362" r:id="rId27"/>
    <p:sldId id="363" r:id="rId28"/>
    <p:sldId id="364" r:id="rId29"/>
    <p:sldId id="369" r:id="rId30"/>
    <p:sldId id="370" r:id="rId31"/>
    <p:sldId id="372" r:id="rId32"/>
    <p:sldId id="371" r:id="rId33"/>
    <p:sldId id="309" r:id="rId34"/>
    <p:sldId id="374" r:id="rId35"/>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C8C"/>
    <a:srgbClr val="EDE8A3"/>
    <a:srgbClr val="FFCD2F"/>
    <a:srgbClr val="FE9B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p:cViewPr>
        <p:scale>
          <a:sx n="40" d="100"/>
          <a:sy n="40" d="100"/>
        </p:scale>
        <p:origin x="-1392" y="-7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836"/>
          </a:xfrm>
          <a:prstGeom prst="rect">
            <a:avLst/>
          </a:prstGeom>
        </p:spPr>
        <p:txBody>
          <a:bodyPr vert="horz" lIns="93763" tIns="46881" rIns="93763" bIns="46881" rtlCol="0"/>
          <a:lstStyle>
            <a:lvl1pPr algn="r">
              <a:defRPr sz="1200"/>
            </a:lvl1pPr>
          </a:lstStyle>
          <a:p>
            <a:fld id="{D2A215C2-5E7A-4F2D-9B0C-EFD4EF68878E}" type="datetimeFigureOut">
              <a:rPr lang="en-US" smtClean="0"/>
              <a:t>11/5/2012</a:t>
            </a:fld>
            <a:endParaRPr lang="en-US"/>
          </a:p>
        </p:txBody>
      </p:sp>
      <p:sp>
        <p:nvSpPr>
          <p:cNvPr id="4" name="Footer Placeholder 3"/>
          <p:cNvSpPr>
            <a:spLocks noGrp="1"/>
          </p:cNvSpPr>
          <p:nvPr>
            <p:ph type="ftr" sz="quarter" idx="2"/>
          </p:nvPr>
        </p:nvSpPr>
        <p:spPr>
          <a:xfrm>
            <a:off x="0" y="8887265"/>
            <a:ext cx="3056414" cy="467836"/>
          </a:xfrm>
          <a:prstGeom prst="rect">
            <a:avLst/>
          </a:prstGeom>
        </p:spPr>
        <p:txBody>
          <a:bodyPr vert="horz" lIns="93763" tIns="46881" rIns="93763" bIns="46881"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87265"/>
            <a:ext cx="3056414" cy="467836"/>
          </a:xfrm>
          <a:prstGeom prst="rect">
            <a:avLst/>
          </a:prstGeom>
        </p:spPr>
        <p:txBody>
          <a:bodyPr vert="horz" lIns="93763" tIns="46881" rIns="93763" bIns="46881" rtlCol="0" anchor="b"/>
          <a:lstStyle>
            <a:lvl1pPr algn="r">
              <a:defRPr sz="1200"/>
            </a:lvl1pPr>
          </a:lstStyle>
          <a:p>
            <a:fld id="{275F01B4-3521-4163-BED9-A02D25C60975}" type="slidenum">
              <a:rPr lang="en-US" smtClean="0"/>
              <a:t>‹#›</a:t>
            </a:fld>
            <a:endParaRPr lang="en-US"/>
          </a:p>
        </p:txBody>
      </p:sp>
    </p:spTree>
    <p:extLst>
      <p:ext uri="{BB962C8B-B14F-4D97-AF65-F5344CB8AC3E}">
        <p14:creationId xmlns:p14="http://schemas.microsoft.com/office/powerpoint/2010/main" val="4409877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A0CCF8D-3F40-4739-9DE6-13BDA72B782B}" type="datetimeFigureOut">
              <a:rPr lang="en-US" smtClean="0"/>
              <a:t>11/5/2012</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C1B6DFB-2CEC-4FF9-B372-0726C4BFD16B}"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A0CCF8D-3F40-4739-9DE6-13BDA72B782B}" type="datetimeFigureOut">
              <a:rPr lang="en-US" smtClean="0"/>
              <a:t>11/5/2012</a:t>
            </a:fld>
            <a:endParaRPr lang="en-US" dirty="0"/>
          </a:p>
        </p:txBody>
      </p:sp>
      <p:sp>
        <p:nvSpPr>
          <p:cNvPr id="27" name="Slide Number Placeholder 26"/>
          <p:cNvSpPr>
            <a:spLocks noGrp="1"/>
          </p:cNvSpPr>
          <p:nvPr>
            <p:ph type="sldNum" sz="quarter" idx="11"/>
          </p:nvPr>
        </p:nvSpPr>
        <p:spPr/>
        <p:txBody>
          <a:bodyPr rtlCol="0"/>
          <a:lstStyle/>
          <a:p>
            <a:fld id="{BC1B6DFB-2CEC-4FF9-B372-0726C4BFD16B}" type="slidenum">
              <a:rPr lang="en-US" smtClean="0"/>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A0CCF8D-3F40-4739-9DE6-13BDA72B782B}" type="datetimeFigureOut">
              <a:rPr lang="en-US" smtClean="0"/>
              <a:t>11/5/2012</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C1B6DFB-2CEC-4FF9-B372-0726C4BFD16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A0CCF8D-3F40-4739-9DE6-13BDA72B782B}" type="datetimeFigureOut">
              <a:rPr lang="en-US" smtClean="0"/>
              <a:t>11/5/2012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1B6DFB-2CEC-4FF9-B372-0726C4BFD16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A0CCF8D-3F40-4739-9DE6-13BDA72B782B}" type="datetimeFigureOut">
              <a:rPr lang="en-US" smtClean="0"/>
              <a:t>11/5/2012</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C1B6DFB-2CEC-4FF9-B372-0726C4BFD16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pacefem.com/quizzes/color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1"/>
                </a:solidFill>
              </a:rPr>
              <a:t>Color Theory</a:t>
            </a:r>
            <a:endParaRPr lang="en-US" dirty="0">
              <a:solidFill>
                <a:schemeClr val="tx1"/>
              </a:solidFill>
            </a:endParaRPr>
          </a:p>
        </p:txBody>
      </p:sp>
      <p:sp>
        <p:nvSpPr>
          <p:cNvPr id="3" name="Subtitle 2"/>
          <p:cNvSpPr>
            <a:spLocks noGrp="1"/>
          </p:cNvSpPr>
          <p:nvPr>
            <p:ph type="subTitle"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306989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Spooks</a:t>
            </a:r>
            <a:endParaRPr lang="en-US" dirty="0">
              <a:solidFill>
                <a:schemeClr val="tx1"/>
              </a:solidFill>
            </a:endParaRPr>
          </a:p>
          <a:p>
            <a:r>
              <a:rPr lang="en-US" dirty="0">
                <a:solidFill>
                  <a:schemeClr val="tx1"/>
                </a:solidFill>
              </a:rPr>
              <a:t>There's a goblin at my window,</a:t>
            </a:r>
          </a:p>
          <a:p>
            <a:r>
              <a:rPr lang="en-US" dirty="0">
                <a:solidFill>
                  <a:schemeClr val="tx1"/>
                </a:solidFill>
              </a:rPr>
              <a:t>A monster by my door.</a:t>
            </a:r>
          </a:p>
          <a:p>
            <a:r>
              <a:rPr lang="en-US" dirty="0">
                <a:solidFill>
                  <a:schemeClr val="tx1"/>
                </a:solidFill>
              </a:rPr>
              <a:t>The pumpkin at my table</a:t>
            </a:r>
          </a:p>
          <a:p>
            <a:r>
              <a:rPr lang="en-US" dirty="0">
                <a:solidFill>
                  <a:schemeClr val="tx1"/>
                </a:solidFill>
              </a:rPr>
              <a:t>Keeps on smiling more and more.</a:t>
            </a:r>
          </a:p>
          <a:p>
            <a:r>
              <a:rPr lang="en-US" dirty="0">
                <a:solidFill>
                  <a:schemeClr val="tx1"/>
                </a:solidFill>
              </a:rPr>
              <a:t>There's a ghost who haunts my bedroom,</a:t>
            </a:r>
          </a:p>
          <a:p>
            <a:r>
              <a:rPr lang="en-US" dirty="0">
                <a:solidFill>
                  <a:schemeClr val="tx1"/>
                </a:solidFill>
              </a:rPr>
              <a:t>A witch whose face is green.</a:t>
            </a:r>
          </a:p>
          <a:p>
            <a:r>
              <a:rPr lang="en-US" dirty="0">
                <a:solidFill>
                  <a:schemeClr val="tx1"/>
                </a:solidFill>
              </a:rPr>
              <a:t>They used to be my family,</a:t>
            </a:r>
          </a:p>
          <a:p>
            <a:r>
              <a:rPr lang="en-US" dirty="0">
                <a:solidFill>
                  <a:schemeClr val="tx1"/>
                </a:solidFill>
              </a:rPr>
              <a:t>Till they dressed for Halloween. </a:t>
            </a:r>
          </a:p>
          <a:p>
            <a:pPr marL="0" indent="0">
              <a:buNone/>
            </a:pPr>
            <a:endParaRPr lang="en-US" dirty="0"/>
          </a:p>
          <a:p>
            <a:endParaRPr lang="en-US" dirty="0"/>
          </a:p>
        </p:txBody>
      </p:sp>
    </p:spTree>
    <p:extLst>
      <p:ext uri="{BB962C8B-B14F-4D97-AF65-F5344CB8AC3E}">
        <p14:creationId xmlns:p14="http://schemas.microsoft.com/office/powerpoint/2010/main" val="3256561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normAutofit fontScale="90000"/>
          </a:bodyPr>
          <a:lstStyle/>
          <a:p>
            <a:r>
              <a:rPr lang="en-US" dirty="0" smtClean="0">
                <a:solidFill>
                  <a:schemeClr val="tx1"/>
                </a:solidFill>
              </a:rPr>
              <a:t>The element of color…color theory!</a:t>
            </a:r>
            <a:endParaRPr lang="en-US" dirty="0">
              <a:solidFill>
                <a:schemeClr val="tx1"/>
              </a:solidFill>
            </a:endParaRPr>
          </a:p>
        </p:txBody>
      </p:sp>
      <p:sp>
        <p:nvSpPr>
          <p:cNvPr id="3" name="Content Placeholder 2"/>
          <p:cNvSpPr>
            <a:spLocks noGrp="1"/>
          </p:cNvSpPr>
          <p:nvPr>
            <p:ph idx="1"/>
          </p:nvPr>
        </p:nvSpPr>
        <p:spPr>
          <a:xfrm>
            <a:off x="457200" y="1371600"/>
            <a:ext cx="8229600" cy="5202936"/>
          </a:xfrm>
        </p:spPr>
        <p:txBody>
          <a:bodyPr>
            <a:normAutofit/>
          </a:bodyPr>
          <a:lstStyle/>
          <a:p>
            <a:r>
              <a:rPr lang="en-US" sz="3600" dirty="0" smtClean="0">
                <a:solidFill>
                  <a:schemeClr val="tx1"/>
                </a:solidFill>
              </a:rPr>
              <a:t>Objective: Learn about color theory, </a:t>
            </a:r>
            <a:r>
              <a:rPr lang="en-US" sz="3600" dirty="0" smtClean="0">
                <a:solidFill>
                  <a:schemeClr val="tx1"/>
                </a:solidFill>
              </a:rPr>
              <a:t>finish drawing picture of poem and define key terms related to color.</a:t>
            </a:r>
          </a:p>
          <a:p>
            <a:r>
              <a:rPr lang="en-US" sz="3600" dirty="0"/>
              <a:t>E</a:t>
            </a:r>
            <a:r>
              <a:rPr lang="en-US" sz="3600" dirty="0" smtClean="0">
                <a:solidFill>
                  <a:schemeClr val="tx1"/>
                </a:solidFill>
              </a:rPr>
              <a:t>ssential </a:t>
            </a:r>
            <a:r>
              <a:rPr lang="en-US" sz="3600" dirty="0" smtClean="0">
                <a:solidFill>
                  <a:schemeClr val="tx1"/>
                </a:solidFill>
              </a:rPr>
              <a:t>Question: </a:t>
            </a:r>
            <a:r>
              <a:rPr lang="en-US" sz="3600" dirty="0" smtClean="0"/>
              <a:t>What do the colors represent in your drawing and why did you choose those colors.  </a:t>
            </a:r>
            <a:endParaRPr lang="en-US" sz="3600" dirty="0" smtClean="0">
              <a:solidFill>
                <a:schemeClr val="tx1"/>
              </a:solidFill>
            </a:endParaRPr>
          </a:p>
          <a:p>
            <a:r>
              <a:rPr lang="en-US" sz="3600" dirty="0" smtClean="0">
                <a:solidFill>
                  <a:schemeClr val="tx1"/>
                </a:solidFill>
              </a:rPr>
              <a:t>Assignment: </a:t>
            </a:r>
            <a:r>
              <a:rPr lang="en-US" sz="3600" dirty="0" smtClean="0"/>
              <a:t>Finish drawing and work on key color theory terms. Put poem and picture in PP.</a:t>
            </a:r>
            <a:endParaRPr lang="en-US" sz="3600" dirty="0">
              <a:solidFill>
                <a:schemeClr val="tx1"/>
              </a:solidFill>
            </a:endParaRPr>
          </a:p>
        </p:txBody>
      </p:sp>
    </p:spTree>
    <p:extLst>
      <p:ext uri="{BB962C8B-B14F-4D97-AF65-F5344CB8AC3E}">
        <p14:creationId xmlns:p14="http://schemas.microsoft.com/office/powerpoint/2010/main" val="2882500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dirty="0" smtClean="0"/>
              <a:t>Terms you need to know.</a:t>
            </a:r>
            <a:endParaRPr lang="en-US" dirty="0"/>
          </a:p>
        </p:txBody>
      </p:sp>
      <p:sp>
        <p:nvSpPr>
          <p:cNvPr id="3" name="Content Placeholder 2"/>
          <p:cNvSpPr>
            <a:spLocks noGrp="1"/>
          </p:cNvSpPr>
          <p:nvPr>
            <p:ph idx="1"/>
          </p:nvPr>
        </p:nvSpPr>
        <p:spPr>
          <a:xfrm>
            <a:off x="457200" y="1371600"/>
            <a:ext cx="8229600" cy="5202936"/>
          </a:xfrm>
        </p:spPr>
        <p:txBody>
          <a:bodyPr numCol="2">
            <a:normAutofit fontScale="92500" lnSpcReduction="10000"/>
          </a:bodyPr>
          <a:lstStyle/>
          <a:p>
            <a:r>
              <a:rPr lang="en-US" dirty="0" smtClean="0"/>
              <a:t>Warm colors</a:t>
            </a:r>
          </a:p>
          <a:p>
            <a:r>
              <a:rPr lang="en-US" dirty="0" smtClean="0"/>
              <a:t>Cool colors</a:t>
            </a:r>
          </a:p>
          <a:p>
            <a:r>
              <a:rPr lang="en-US" dirty="0" smtClean="0"/>
              <a:t>Color Wheel</a:t>
            </a:r>
          </a:p>
          <a:p>
            <a:r>
              <a:rPr lang="en-US" dirty="0" smtClean="0"/>
              <a:t>Primary Colors</a:t>
            </a:r>
          </a:p>
          <a:p>
            <a:r>
              <a:rPr lang="en-US" dirty="0" smtClean="0"/>
              <a:t>Secondary Colors</a:t>
            </a:r>
          </a:p>
          <a:p>
            <a:r>
              <a:rPr lang="en-US" dirty="0" smtClean="0"/>
              <a:t>Tertiary Colors</a:t>
            </a:r>
          </a:p>
          <a:p>
            <a:r>
              <a:rPr lang="en-US" dirty="0" smtClean="0"/>
              <a:t>Color harmony</a:t>
            </a:r>
          </a:p>
          <a:p>
            <a:r>
              <a:rPr lang="en-US" dirty="0" err="1" smtClean="0"/>
              <a:t>Nuetral</a:t>
            </a:r>
            <a:r>
              <a:rPr lang="en-US" dirty="0" smtClean="0"/>
              <a:t> Colors</a:t>
            </a:r>
          </a:p>
          <a:p>
            <a:r>
              <a:rPr lang="en-US" dirty="0" smtClean="0"/>
              <a:t>Analogous colors</a:t>
            </a:r>
          </a:p>
          <a:p>
            <a:r>
              <a:rPr lang="en-US" dirty="0" smtClean="0"/>
              <a:t>Complimentary Colors</a:t>
            </a:r>
          </a:p>
          <a:p>
            <a:r>
              <a:rPr lang="en-US" dirty="0" smtClean="0"/>
              <a:t>Triadic Colors</a:t>
            </a:r>
          </a:p>
          <a:p>
            <a:endParaRPr lang="en-US" dirty="0"/>
          </a:p>
          <a:p>
            <a:endParaRPr lang="en-US" dirty="0" smtClean="0"/>
          </a:p>
          <a:p>
            <a:r>
              <a:rPr lang="en-US" dirty="0" smtClean="0"/>
              <a:t>Split-Complimentary Colors</a:t>
            </a:r>
          </a:p>
          <a:p>
            <a:r>
              <a:rPr lang="en-US" dirty="0" smtClean="0"/>
              <a:t>Hue</a:t>
            </a:r>
          </a:p>
          <a:p>
            <a:r>
              <a:rPr lang="en-US" dirty="0" smtClean="0"/>
              <a:t>Shades</a:t>
            </a:r>
          </a:p>
          <a:p>
            <a:r>
              <a:rPr lang="en-US" dirty="0" smtClean="0"/>
              <a:t>Tones</a:t>
            </a:r>
          </a:p>
          <a:p>
            <a:r>
              <a:rPr lang="en-US" dirty="0" smtClean="0"/>
              <a:t>Rectangle Color Scheme</a:t>
            </a:r>
          </a:p>
          <a:p>
            <a:r>
              <a:rPr lang="en-US" dirty="0" smtClean="0"/>
              <a:t>Square Color Scheme</a:t>
            </a:r>
          </a:p>
          <a:p>
            <a:r>
              <a:rPr lang="en-US" dirty="0" err="1" smtClean="0"/>
              <a:t>Monochomatic</a:t>
            </a:r>
            <a:endParaRPr lang="en-US" dirty="0" smtClean="0"/>
          </a:p>
          <a:p>
            <a:r>
              <a:rPr lang="en-US" dirty="0" smtClean="0"/>
              <a:t>Subtractive Color</a:t>
            </a:r>
          </a:p>
          <a:p>
            <a:r>
              <a:rPr lang="en-US" dirty="0" smtClean="0"/>
              <a:t>Additive Color</a:t>
            </a:r>
          </a:p>
          <a:p>
            <a:r>
              <a:rPr lang="en-US" dirty="0" smtClean="0"/>
              <a:t>CMYK</a:t>
            </a:r>
          </a:p>
          <a:p>
            <a:r>
              <a:rPr lang="en-US" dirty="0" smtClean="0"/>
              <a:t>RGB</a:t>
            </a:r>
          </a:p>
          <a:p>
            <a:endParaRPr lang="en-US" dirty="0"/>
          </a:p>
        </p:txBody>
      </p:sp>
    </p:spTree>
    <p:extLst>
      <p:ext uri="{BB962C8B-B14F-4D97-AF65-F5344CB8AC3E}">
        <p14:creationId xmlns:p14="http://schemas.microsoft.com/office/powerpoint/2010/main" val="724507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5/54/RGV_color_wheel_1908.png/220px-RGV_color_wheel_1908.png"/>
          <p:cNvPicPr>
            <a:picLocks noChangeAspect="1" noChangeArrowheads="1"/>
          </p:cNvPicPr>
          <p:nvPr/>
        </p:nvPicPr>
        <p:blipFill rotWithShape="1">
          <a:blip r:embed="rId2">
            <a:extLst>
              <a:ext uri="{28A0092B-C50C-407E-A947-70E740481C1C}">
                <a14:useLocalDpi xmlns:a14="http://schemas.microsoft.com/office/drawing/2010/main" val="0"/>
              </a:ext>
            </a:extLst>
          </a:blip>
          <a:srcRect t="10774" b="13486"/>
          <a:stretch/>
        </p:blipFill>
        <p:spPr bwMode="auto">
          <a:xfrm>
            <a:off x="1371600" y="457200"/>
            <a:ext cx="6244910" cy="610585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a:off x="7162800" y="1676400"/>
            <a:ext cx="7620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209800" y="6172200"/>
            <a:ext cx="6096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066800" y="1447800"/>
            <a:ext cx="7620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303555" y="838200"/>
            <a:ext cx="116045"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638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The </a:t>
            </a:r>
            <a:r>
              <a:rPr lang="en-US" b="1" dirty="0" smtClean="0">
                <a:solidFill>
                  <a:schemeClr val="tx1"/>
                </a:solidFill>
              </a:rPr>
              <a:t>color wheel </a:t>
            </a:r>
            <a:r>
              <a:rPr lang="en-US" dirty="0" smtClean="0">
                <a:solidFill>
                  <a:schemeClr val="tx1"/>
                </a:solidFill>
              </a:rPr>
              <a:t>or </a:t>
            </a:r>
            <a:r>
              <a:rPr lang="en-US" b="1" dirty="0" smtClean="0">
                <a:solidFill>
                  <a:schemeClr val="tx1"/>
                </a:solidFill>
              </a:rPr>
              <a:t>color circle </a:t>
            </a:r>
            <a:r>
              <a:rPr lang="en-US" dirty="0" smtClean="0">
                <a:solidFill>
                  <a:schemeClr val="tx1"/>
                </a:solidFill>
              </a:rPr>
              <a:t>is the basic tool for combining colors</a:t>
            </a:r>
            <a:r>
              <a:rPr lang="en-US" dirty="0">
                <a:solidFill>
                  <a:schemeClr val="tx1"/>
                </a:solidFill>
              </a:rPr>
              <a:t>. The first circular color diagram was designed by Sir Isaac Newton in 1666</a:t>
            </a:r>
            <a:r>
              <a:rPr lang="en-US" dirty="0" smtClean="0">
                <a:solidFill>
                  <a:schemeClr val="tx1"/>
                </a:solidFill>
              </a:rPr>
              <a:t>.</a:t>
            </a:r>
          </a:p>
          <a:p>
            <a:r>
              <a:rPr lang="en-US" dirty="0"/>
              <a:t>The color wheel is designed so that virtually any colors you pick from it will look good together. Over the years, many variations of the basic design have been made, but the most common version is a wheel of 12 colors based on the RYB (or artistic) color model. </a:t>
            </a:r>
          </a:p>
          <a:p>
            <a:endParaRPr lang="en-US" dirty="0">
              <a:solidFill>
                <a:schemeClr val="tx1"/>
              </a:solidFill>
            </a:endParaRPr>
          </a:p>
        </p:txBody>
      </p:sp>
    </p:spTree>
    <p:extLst>
      <p:ext uri="{BB962C8B-B14F-4D97-AF65-F5344CB8AC3E}">
        <p14:creationId xmlns:p14="http://schemas.microsoft.com/office/powerpoint/2010/main" val="222875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Warm and cool </a:t>
            </a:r>
            <a:r>
              <a:rPr lang="en-US" dirty="0" smtClean="0"/>
              <a:t>colors</a:t>
            </a:r>
            <a:endParaRPr lang="en-US" dirty="0"/>
          </a:p>
        </p:txBody>
      </p:sp>
      <p:sp>
        <p:nvSpPr>
          <p:cNvPr id="3" name="Content Placeholder 2"/>
          <p:cNvSpPr>
            <a:spLocks noGrp="1"/>
          </p:cNvSpPr>
          <p:nvPr>
            <p:ph idx="1"/>
          </p:nvPr>
        </p:nvSpPr>
        <p:spPr/>
        <p:txBody>
          <a:bodyPr/>
          <a:lstStyle/>
          <a:p>
            <a:r>
              <a:rPr lang="en-US" dirty="0"/>
              <a:t>The color circle can be divided into warm and cool colors. </a:t>
            </a:r>
          </a:p>
          <a:p>
            <a:r>
              <a:rPr lang="en-US" b="1" dirty="0"/>
              <a:t>Warm colors </a:t>
            </a:r>
            <a:r>
              <a:rPr lang="en-US" dirty="0"/>
              <a:t>are vivid and energetic, and tend to advance in space. </a:t>
            </a:r>
            <a:r>
              <a:rPr lang="en-US" dirty="0" smtClean="0"/>
              <a:t>–red, orange, yellow</a:t>
            </a:r>
            <a:endParaRPr lang="en-US" dirty="0"/>
          </a:p>
          <a:p>
            <a:r>
              <a:rPr lang="en-US" b="1" dirty="0"/>
              <a:t>Cool colors </a:t>
            </a:r>
            <a:r>
              <a:rPr lang="en-US" dirty="0"/>
              <a:t>give an impression of calm, and create a soothing impression.</a:t>
            </a:r>
          </a:p>
          <a:p>
            <a:r>
              <a:rPr lang="en-US" dirty="0"/>
              <a:t>White, black and gray are considered to be neutral</a:t>
            </a:r>
            <a:r>
              <a:rPr lang="en-US" dirty="0" smtClean="0"/>
              <a:t>. –blue, green, purple</a:t>
            </a:r>
            <a:endParaRPr lang="en-US"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609600"/>
            <a:ext cx="1600199" cy="172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9115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6743205" cy="5583936"/>
          </a:xfrm>
        </p:spPr>
        <p:txBody>
          <a:bodyPr>
            <a:normAutofit fontScale="85000" lnSpcReduction="20000"/>
          </a:bodyPr>
          <a:lstStyle/>
          <a:p>
            <a:pPr marL="0" lvl="0" indent="0" fontAlgn="base">
              <a:spcBef>
                <a:spcPct val="0"/>
              </a:spcBef>
              <a:spcAft>
                <a:spcPct val="0"/>
              </a:spcAft>
              <a:buClrTx/>
              <a:buNone/>
            </a:pPr>
            <a:r>
              <a:rPr lang="en-US" b="1" dirty="0">
                <a:solidFill>
                  <a:srgbClr val="3990BD"/>
                </a:solidFill>
                <a:latin typeface="Arial" pitchFamily="34" charset="0"/>
              </a:rPr>
              <a:t>Primary Colors</a:t>
            </a:r>
            <a:r>
              <a:rPr lang="en-US" dirty="0">
                <a:latin typeface="Arial" pitchFamily="34" charset="0"/>
              </a:rPr>
              <a:t>: Red, yellow and blue</a:t>
            </a:r>
            <a:br>
              <a:rPr lang="en-US" dirty="0">
                <a:latin typeface="Arial" pitchFamily="34" charset="0"/>
              </a:rPr>
            </a:br>
            <a:r>
              <a:rPr lang="en-US" dirty="0">
                <a:latin typeface="Arial" pitchFamily="34" charset="0"/>
              </a:rPr>
              <a:t>In traditional color theory (used in paint and pigments), primary colors are the 3 pigment colors that can not be mixed or formed by any combination of other colors. All other colors are derived from these 3 hues.  </a:t>
            </a:r>
          </a:p>
          <a:p>
            <a:pPr marL="0" lvl="0" indent="0" eaLnBrk="0" fontAlgn="base" hangingPunct="0">
              <a:spcBef>
                <a:spcPct val="0"/>
              </a:spcBef>
              <a:spcAft>
                <a:spcPct val="0"/>
              </a:spcAft>
              <a:buClrTx/>
              <a:buNone/>
            </a:pPr>
            <a:r>
              <a:rPr lang="en-US" b="1" dirty="0">
                <a:solidFill>
                  <a:srgbClr val="3990BD"/>
                </a:solidFill>
                <a:latin typeface="Arial" pitchFamily="34" charset="0"/>
              </a:rPr>
              <a:t>Secondary Colors</a:t>
            </a:r>
            <a:r>
              <a:rPr lang="en-US" dirty="0">
                <a:latin typeface="Arial" pitchFamily="34" charset="0"/>
              </a:rPr>
              <a:t>: Green, orange and purple</a:t>
            </a:r>
            <a:br>
              <a:rPr lang="en-US" dirty="0">
                <a:latin typeface="Arial" pitchFamily="34" charset="0"/>
              </a:rPr>
            </a:br>
            <a:r>
              <a:rPr lang="en-US" dirty="0">
                <a:latin typeface="Arial" pitchFamily="34" charset="0"/>
              </a:rPr>
              <a:t>These are the colors formed by mixing the primary colors.</a:t>
            </a:r>
            <a:br>
              <a:rPr lang="en-US" dirty="0">
                <a:latin typeface="Arial" pitchFamily="34" charset="0"/>
              </a:rPr>
            </a:br>
            <a:r>
              <a:rPr lang="en-US" dirty="0">
                <a:latin typeface="Arial" pitchFamily="34" charset="0"/>
              </a:rPr>
              <a:t/>
            </a:r>
            <a:br>
              <a:rPr lang="en-US" dirty="0">
                <a:latin typeface="Arial" pitchFamily="34" charset="0"/>
              </a:rPr>
            </a:br>
            <a:r>
              <a:rPr lang="en-US" b="1" dirty="0">
                <a:solidFill>
                  <a:srgbClr val="3990BD"/>
                </a:solidFill>
                <a:latin typeface="Arial" pitchFamily="34" charset="0"/>
              </a:rPr>
              <a:t>Tertiary Colors:</a:t>
            </a:r>
            <a:r>
              <a:rPr lang="en-US" dirty="0">
                <a:latin typeface="Arial" pitchFamily="34" charset="0"/>
              </a:rPr>
              <a:t> Yellow-orange, red-orange, red-purple, blue-purple, blue-green &amp; </a:t>
            </a:r>
            <a:r>
              <a:rPr lang="en-US" dirty="0" smtClean="0">
                <a:latin typeface="Arial" pitchFamily="34" charset="0"/>
              </a:rPr>
              <a:t>yellow-green</a:t>
            </a:r>
          </a:p>
          <a:p>
            <a:pPr marL="0" lvl="0" indent="0" eaLnBrk="0" fontAlgn="base" hangingPunct="0">
              <a:spcBef>
                <a:spcPct val="0"/>
              </a:spcBef>
              <a:spcAft>
                <a:spcPct val="0"/>
              </a:spcAft>
              <a:buClrTx/>
              <a:buNone/>
            </a:pPr>
            <a:r>
              <a:rPr lang="en-US" dirty="0">
                <a:latin typeface="Arial" pitchFamily="34" charset="0"/>
              </a:rPr>
              <a:t/>
            </a:r>
            <a:br>
              <a:rPr lang="en-US" dirty="0">
                <a:latin typeface="Arial" pitchFamily="34" charset="0"/>
              </a:rPr>
            </a:br>
            <a:r>
              <a:rPr lang="en-US" dirty="0">
                <a:latin typeface="Arial" pitchFamily="34" charset="0"/>
              </a:rPr>
              <a:t>These are the colors formed by mixing a primary and a secondary color. That's why the hue is a two word name, such as blue-green, red-violet, and yellow-orange.</a:t>
            </a:r>
            <a:endParaRPr lang="en-US" sz="6600" dirty="0">
              <a:latin typeface="Arial" pitchFamily="34" charset="0"/>
            </a:endParaRPr>
          </a:p>
          <a:p>
            <a:endParaRPr lang="en-US" dirty="0"/>
          </a:p>
        </p:txBody>
      </p:sp>
      <p:pic>
        <p:nvPicPr>
          <p:cNvPr id="2049" name="Picture 1" descr="Primary Secondary Tertiary Colors"/>
          <p:cNvPicPr>
            <a:picLocks noChangeAspect="1" noChangeArrowheads="1"/>
          </p:cNvPicPr>
          <p:nvPr/>
        </p:nvPicPr>
        <p:blipFill rotWithShape="1">
          <a:blip r:embed="rId2">
            <a:extLst>
              <a:ext uri="{28A0092B-C50C-407E-A947-70E740481C1C}">
                <a14:useLocalDpi xmlns:a14="http://schemas.microsoft.com/office/drawing/2010/main" val="0"/>
              </a:ext>
            </a:extLst>
          </a:blip>
          <a:srcRect r="76321"/>
          <a:stretch/>
        </p:blipFill>
        <p:spPr bwMode="auto">
          <a:xfrm>
            <a:off x="6858000" y="1066800"/>
            <a:ext cx="1858488" cy="1162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descr="Primary Secondary Tertiary Colors"/>
          <p:cNvPicPr>
            <a:picLocks noChangeAspect="1" noChangeArrowheads="1"/>
          </p:cNvPicPr>
          <p:nvPr/>
        </p:nvPicPr>
        <p:blipFill rotWithShape="1">
          <a:blip r:embed="rId2">
            <a:extLst>
              <a:ext uri="{28A0092B-C50C-407E-A947-70E740481C1C}">
                <a14:useLocalDpi xmlns:a14="http://schemas.microsoft.com/office/drawing/2010/main" val="0"/>
              </a:ext>
            </a:extLst>
          </a:blip>
          <a:srcRect l="38532" r="35897"/>
          <a:stretch/>
        </p:blipFill>
        <p:spPr bwMode="auto">
          <a:xfrm>
            <a:off x="7032666" y="2667000"/>
            <a:ext cx="200693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Primary Secondary Tertiary Colors"/>
          <p:cNvPicPr>
            <a:picLocks noChangeAspect="1" noChangeArrowheads="1"/>
          </p:cNvPicPr>
          <p:nvPr/>
        </p:nvPicPr>
        <p:blipFill rotWithShape="1">
          <a:blip r:embed="rId2">
            <a:extLst>
              <a:ext uri="{28A0092B-C50C-407E-A947-70E740481C1C}">
                <a14:useLocalDpi xmlns:a14="http://schemas.microsoft.com/office/drawing/2010/main" val="0"/>
              </a:ext>
            </a:extLst>
          </a:blip>
          <a:srcRect l="77745"/>
          <a:stretch/>
        </p:blipFill>
        <p:spPr bwMode="auto">
          <a:xfrm>
            <a:off x="7162800" y="4267200"/>
            <a:ext cx="1746662"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45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Traditionally, there are a number of color combinations that are considered especially pleasing. These are called color harmonies or color chords and they consist of two or more colors with a fixed relation in the color wheel</a:t>
            </a:r>
            <a:r>
              <a:rPr lang="en-US" dirty="0" smtClean="0"/>
              <a:t>.</a:t>
            </a:r>
          </a:p>
          <a:p>
            <a:endParaRPr lang="en-US" dirty="0" smtClean="0"/>
          </a:p>
          <a:p>
            <a:r>
              <a:rPr lang="en-US" dirty="0" err="1" smtClean="0"/>
              <a:t>ColorImpact</a:t>
            </a:r>
            <a:r>
              <a:rPr lang="en-US" dirty="0" smtClean="0"/>
              <a:t> </a:t>
            </a:r>
            <a:r>
              <a:rPr lang="en-US" dirty="0"/>
              <a:t>is designed to dynamically create a color wheel to match your base color.</a:t>
            </a:r>
          </a:p>
          <a:p>
            <a:endParaRPr lang="en-US" dirty="0"/>
          </a:p>
        </p:txBody>
      </p:sp>
    </p:spTree>
    <p:extLst>
      <p:ext uri="{BB962C8B-B14F-4D97-AF65-F5344CB8AC3E}">
        <p14:creationId xmlns:p14="http://schemas.microsoft.com/office/powerpoint/2010/main" val="144029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dirty="0"/>
              <a:t/>
            </a:r>
            <a:br>
              <a:rPr lang="en-US" dirty="0"/>
            </a:br>
            <a:r>
              <a:rPr lang="en-US" b="1" dirty="0"/>
              <a:t>Color Harmony</a:t>
            </a: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Harmony can be defined as a pleasing arrangement of parts, whether it be music, poetry, color, or even an ice cream sundae.</a:t>
            </a:r>
          </a:p>
        </p:txBody>
      </p:sp>
      <p:sp>
        <p:nvSpPr>
          <p:cNvPr id="4" name="Rectangle 3"/>
          <p:cNvSpPr/>
          <p:nvPr/>
        </p:nvSpPr>
        <p:spPr>
          <a:xfrm>
            <a:off x="717884" y="4845079"/>
            <a:ext cx="7086600" cy="1077218"/>
          </a:xfrm>
          <a:prstGeom prst="rect">
            <a:avLst/>
          </a:prstGeom>
        </p:spPr>
        <p:txBody>
          <a:bodyPr wrap="square">
            <a:spAutoFit/>
          </a:bodyPr>
          <a:lstStyle/>
          <a:p>
            <a:r>
              <a:rPr lang="en-US" sz="3200" dirty="0"/>
              <a:t>White, black, and gray are colors neutral.</a:t>
            </a:r>
          </a:p>
        </p:txBody>
      </p:sp>
    </p:spTree>
    <p:extLst>
      <p:ext uri="{BB962C8B-B14F-4D97-AF65-F5344CB8AC3E}">
        <p14:creationId xmlns:p14="http://schemas.microsoft.com/office/powerpoint/2010/main" val="219080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08" t="36872" r="17425" b="36872"/>
          <a:stretch/>
        </p:blipFill>
        <p:spPr bwMode="auto">
          <a:xfrm>
            <a:off x="166052" y="1371600"/>
            <a:ext cx="8825548"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762000"/>
            <a:ext cx="6934200" cy="523220"/>
          </a:xfrm>
          <a:prstGeom prst="rect">
            <a:avLst/>
          </a:prstGeom>
          <a:noFill/>
        </p:spPr>
        <p:txBody>
          <a:bodyPr wrap="square" rtlCol="0">
            <a:spAutoFit/>
          </a:bodyPr>
          <a:lstStyle/>
          <a:p>
            <a:r>
              <a:rPr lang="en-US" sz="2800" dirty="0" smtClean="0"/>
              <a:t>Analogous Colors</a:t>
            </a:r>
            <a:endParaRPr lang="en-US" sz="2800" dirty="0"/>
          </a:p>
        </p:txBody>
      </p:sp>
    </p:spTree>
    <p:extLst>
      <p:ext uri="{BB962C8B-B14F-4D97-AF65-F5344CB8AC3E}">
        <p14:creationId xmlns:p14="http://schemas.microsoft.com/office/powerpoint/2010/main" val="2551874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The element of color…color theory!</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chemeClr val="tx1"/>
                </a:solidFill>
              </a:rPr>
              <a:t>Objective: Learn about color theory, what do colors mean and what story do they tell.</a:t>
            </a:r>
          </a:p>
          <a:p>
            <a:r>
              <a:rPr lang="en-US" dirty="0" smtClean="0">
                <a:solidFill>
                  <a:schemeClr val="tx1"/>
                </a:solidFill>
              </a:rPr>
              <a:t>Essential Question: What are </a:t>
            </a:r>
            <a:r>
              <a:rPr lang="en-US" dirty="0" smtClean="0"/>
              <a:t>color are you and what does it mean</a:t>
            </a:r>
            <a:r>
              <a:rPr lang="en-US" dirty="0" smtClean="0">
                <a:solidFill>
                  <a:schemeClr val="tx1"/>
                </a:solidFill>
              </a:rPr>
              <a:t>?</a:t>
            </a:r>
          </a:p>
          <a:p>
            <a:r>
              <a:rPr lang="en-US" dirty="0" smtClean="0">
                <a:solidFill>
                  <a:schemeClr val="tx1"/>
                </a:solidFill>
              </a:rPr>
              <a:t>Assignment: </a:t>
            </a:r>
            <a:r>
              <a:rPr lang="en-US" dirty="0" smtClean="0"/>
              <a:t>Take color quiz at </a:t>
            </a:r>
            <a:r>
              <a:rPr lang="en-US" dirty="0" smtClean="0">
                <a:hlinkClick r:id="rId2"/>
              </a:rPr>
              <a:t>http://spacefem.com/quizzes/colors</a:t>
            </a:r>
            <a:r>
              <a:rPr lang="en-US" dirty="0" smtClean="0"/>
              <a:t> in notes: Write what the colors mean.</a:t>
            </a:r>
            <a:endParaRPr lang="en-US" dirty="0">
              <a:solidFill>
                <a:schemeClr val="tx1"/>
              </a:solidFill>
            </a:endParaRPr>
          </a:p>
        </p:txBody>
      </p:sp>
    </p:spTree>
    <p:extLst>
      <p:ext uri="{BB962C8B-B14F-4D97-AF65-F5344CB8AC3E}">
        <p14:creationId xmlns:p14="http://schemas.microsoft.com/office/powerpoint/2010/main" val="1711684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27" t="42358" r="19154" b="24928"/>
          <a:stretch/>
        </p:blipFill>
        <p:spPr bwMode="auto">
          <a:xfrm>
            <a:off x="381000" y="1467852"/>
            <a:ext cx="8326427" cy="485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0" y="942625"/>
            <a:ext cx="6934200" cy="523220"/>
          </a:xfrm>
          <a:prstGeom prst="rect">
            <a:avLst/>
          </a:prstGeom>
          <a:noFill/>
        </p:spPr>
        <p:txBody>
          <a:bodyPr wrap="square" rtlCol="0">
            <a:spAutoFit/>
          </a:bodyPr>
          <a:lstStyle/>
          <a:p>
            <a:r>
              <a:rPr lang="en-US" sz="2800" dirty="0" smtClean="0"/>
              <a:t>Complimentary  Colors</a:t>
            </a:r>
            <a:endParaRPr lang="en-US" sz="2800" dirty="0"/>
          </a:p>
        </p:txBody>
      </p:sp>
    </p:spTree>
    <p:extLst>
      <p:ext uri="{BB962C8B-B14F-4D97-AF65-F5344CB8AC3E}">
        <p14:creationId xmlns:p14="http://schemas.microsoft.com/office/powerpoint/2010/main" val="1468306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Triadic color scheme </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54" t="12702" r="66614" b="67641"/>
          <a:stretch/>
        </p:blipFill>
        <p:spPr bwMode="auto">
          <a:xfrm>
            <a:off x="1066800" y="2667000"/>
            <a:ext cx="285574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343400" y="2082931"/>
            <a:ext cx="4572000" cy="4524315"/>
          </a:xfrm>
          <a:prstGeom prst="rect">
            <a:avLst/>
          </a:prstGeom>
        </p:spPr>
        <p:txBody>
          <a:bodyPr>
            <a:spAutoFit/>
          </a:bodyPr>
          <a:lstStyle/>
          <a:p>
            <a:r>
              <a:rPr lang="en-US" sz="2400" dirty="0"/>
              <a:t>A triadic color scheme uses colors that are evenly spaced around the color wheel. </a:t>
            </a:r>
          </a:p>
          <a:p>
            <a:r>
              <a:rPr lang="en-US" sz="2400" dirty="0"/>
              <a:t>Triadic color schemes tend to be quite vibrant, even if you use pale or unsaturated versions of your hues.</a:t>
            </a:r>
          </a:p>
          <a:p>
            <a:r>
              <a:rPr lang="en-US" sz="2400" dirty="0"/>
              <a:t>To use a triadic harmony successfully, the colors should be carefully balanced - let one color dominate and use the two others for accent</a:t>
            </a:r>
            <a:r>
              <a:rPr lang="en-US" dirty="0"/>
              <a:t>.</a:t>
            </a:r>
          </a:p>
        </p:txBody>
      </p:sp>
    </p:spTree>
    <p:extLst>
      <p:ext uri="{BB962C8B-B14F-4D97-AF65-F5344CB8AC3E}">
        <p14:creationId xmlns:p14="http://schemas.microsoft.com/office/powerpoint/2010/main" val="286146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047" t="26660" r="44922" b="32031"/>
          <a:stretch/>
        </p:blipFill>
        <p:spPr bwMode="auto">
          <a:xfrm>
            <a:off x="2133600" y="304800"/>
            <a:ext cx="7010400" cy="6694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33400"/>
            <a:ext cx="2133600" cy="5632311"/>
          </a:xfrm>
          <a:prstGeom prst="rect">
            <a:avLst/>
          </a:prstGeom>
        </p:spPr>
        <p:txBody>
          <a:bodyPr wrap="square">
            <a:spAutoFit/>
          </a:bodyPr>
          <a:lstStyle/>
          <a:p>
            <a:r>
              <a:rPr lang="en-US" dirty="0"/>
              <a:t>If a color is made lighter by adding white, the result is called a tint. </a:t>
            </a:r>
            <a:endParaRPr lang="en-US" dirty="0" smtClean="0"/>
          </a:p>
          <a:p>
            <a:endParaRPr lang="en-US" dirty="0" smtClean="0"/>
          </a:p>
          <a:p>
            <a:endParaRPr lang="en-US" dirty="0"/>
          </a:p>
          <a:p>
            <a:endParaRPr lang="en-US" dirty="0" smtClean="0"/>
          </a:p>
          <a:p>
            <a:endParaRPr lang="en-US" dirty="0"/>
          </a:p>
          <a:p>
            <a:endParaRPr lang="en-US" dirty="0"/>
          </a:p>
          <a:p>
            <a:r>
              <a:rPr lang="en-US" dirty="0" smtClean="0"/>
              <a:t>If </a:t>
            </a:r>
            <a:r>
              <a:rPr lang="en-US" dirty="0"/>
              <a:t>black is added, the darker version is called a shade</a:t>
            </a:r>
            <a:r>
              <a:rPr lang="en-US" dirty="0" smtClean="0"/>
              <a:t>.</a:t>
            </a:r>
          </a:p>
          <a:p>
            <a:endParaRPr lang="en-US" dirty="0"/>
          </a:p>
          <a:p>
            <a:endParaRPr lang="en-US" dirty="0" smtClean="0"/>
          </a:p>
          <a:p>
            <a:endParaRPr lang="en-US" dirty="0"/>
          </a:p>
          <a:p>
            <a:endParaRPr lang="en-US" dirty="0" smtClean="0"/>
          </a:p>
          <a:p>
            <a:r>
              <a:rPr lang="en-US" dirty="0" smtClean="0"/>
              <a:t> </a:t>
            </a:r>
          </a:p>
          <a:p>
            <a:r>
              <a:rPr lang="en-US" dirty="0" smtClean="0"/>
              <a:t>And </a:t>
            </a:r>
            <a:r>
              <a:rPr lang="en-US" dirty="0"/>
              <a:t>if gray is added, the result is a different tone.</a:t>
            </a:r>
          </a:p>
        </p:txBody>
      </p:sp>
    </p:spTree>
    <p:extLst>
      <p:ext uri="{BB962C8B-B14F-4D97-AF65-F5344CB8AC3E}">
        <p14:creationId xmlns:p14="http://schemas.microsoft.com/office/powerpoint/2010/main" val="54403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Split-Complementary color scheme </a:t>
            </a:r>
          </a:p>
        </p:txBody>
      </p:sp>
      <p:sp>
        <p:nvSpPr>
          <p:cNvPr id="3" name="Content Placeholder 2"/>
          <p:cNvSpPr>
            <a:spLocks noGrp="1"/>
          </p:cNvSpPr>
          <p:nvPr>
            <p:ph idx="1"/>
          </p:nvPr>
        </p:nvSpPr>
        <p:spPr/>
        <p:txBody>
          <a:bodyPr>
            <a:normAutofit lnSpcReduction="10000"/>
          </a:bodyPr>
          <a:lstStyle/>
          <a:p>
            <a:r>
              <a:rPr lang="en-US" dirty="0" smtClean="0"/>
              <a:t>The </a:t>
            </a:r>
            <a:r>
              <a:rPr lang="en-US" dirty="0"/>
              <a:t>split-complementary color scheme is a variation of the complementary color scheme. In addition to the base color, it uses the two colors adjacent to its complement. </a:t>
            </a:r>
          </a:p>
          <a:p>
            <a:r>
              <a:rPr lang="en-US" dirty="0"/>
              <a:t>This color scheme has the same strong visual contrast as the complementary color scheme, but has less tension. </a:t>
            </a:r>
          </a:p>
          <a:p>
            <a:r>
              <a:rPr lang="en-US" dirty="0"/>
              <a:t>The split-complimentary color scheme is often a good choice for beginners, because it is difficult to mess up</a:t>
            </a:r>
            <a:r>
              <a:rPr lang="en-US" dirty="0" smtClean="0"/>
              <a:t>.</a:t>
            </a:r>
            <a:endParaRPr lang="en-US" dirty="0"/>
          </a:p>
        </p:txBody>
      </p:sp>
    </p:spTree>
    <p:extLst>
      <p:ext uri="{BB962C8B-B14F-4D97-AF65-F5344CB8AC3E}">
        <p14:creationId xmlns:p14="http://schemas.microsoft.com/office/powerpoint/2010/main" val="2486695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Split-Complementary color scheme </a:t>
            </a: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t="44153" r="66613" b="37702"/>
          <a:stretch/>
        </p:blipFill>
        <p:spPr bwMode="auto">
          <a:xfrm>
            <a:off x="990600" y="2743200"/>
            <a:ext cx="3217607" cy="3217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549" t="62928" r="54355" b="24672"/>
          <a:stretch/>
        </p:blipFill>
        <p:spPr bwMode="auto">
          <a:xfrm>
            <a:off x="5257800" y="3886200"/>
            <a:ext cx="2305606" cy="189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98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Rectangle (</a:t>
            </a:r>
            <a:r>
              <a:rPr lang="en-US" dirty="0" err="1"/>
              <a:t>tetradic</a:t>
            </a:r>
            <a:r>
              <a:rPr lang="en-US" dirty="0"/>
              <a:t>) color scheme </a:t>
            </a:r>
          </a:p>
        </p:txBody>
      </p:sp>
      <p:sp>
        <p:nvSpPr>
          <p:cNvPr id="3" name="Content Placeholder 2"/>
          <p:cNvSpPr>
            <a:spLocks noGrp="1"/>
          </p:cNvSpPr>
          <p:nvPr>
            <p:ph idx="1"/>
          </p:nvPr>
        </p:nvSpPr>
        <p:spPr/>
        <p:txBody>
          <a:bodyPr>
            <a:normAutofit/>
          </a:bodyPr>
          <a:lstStyle/>
          <a:p>
            <a:r>
              <a:rPr lang="en-US" dirty="0" smtClean="0"/>
              <a:t>The </a:t>
            </a:r>
            <a:r>
              <a:rPr lang="en-US" dirty="0"/>
              <a:t>rectangle or </a:t>
            </a:r>
            <a:r>
              <a:rPr lang="en-US" dirty="0" err="1"/>
              <a:t>tetradic</a:t>
            </a:r>
            <a:r>
              <a:rPr lang="en-US" dirty="0"/>
              <a:t> color scheme uses four colors arranged into two complementary pairs. </a:t>
            </a:r>
          </a:p>
          <a:p>
            <a:r>
              <a:rPr lang="en-US" dirty="0"/>
              <a:t>This rich color scheme offers plenty of possibilities for variation. </a:t>
            </a:r>
          </a:p>
          <a:p>
            <a:r>
              <a:rPr lang="en-US" dirty="0" err="1"/>
              <a:t>Tetradic</a:t>
            </a:r>
            <a:r>
              <a:rPr lang="en-US" dirty="0"/>
              <a:t> color schemes works best if you let one color be dominant. </a:t>
            </a:r>
          </a:p>
          <a:p>
            <a:r>
              <a:rPr lang="en-US" dirty="0"/>
              <a:t>You should also pay attention to the balance between warm and cool colors in your design</a:t>
            </a:r>
            <a:r>
              <a:rPr lang="en-US" dirty="0" smtClean="0"/>
              <a:t>.</a:t>
            </a:r>
            <a:endParaRPr lang="en-US" dirty="0"/>
          </a:p>
        </p:txBody>
      </p:sp>
    </p:spTree>
    <p:extLst>
      <p:ext uri="{BB962C8B-B14F-4D97-AF65-F5344CB8AC3E}">
        <p14:creationId xmlns:p14="http://schemas.microsoft.com/office/powerpoint/2010/main" val="197413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Rectangle (</a:t>
            </a:r>
            <a:r>
              <a:rPr lang="en-US" dirty="0" err="1"/>
              <a:t>tetradic</a:t>
            </a:r>
            <a:r>
              <a:rPr lang="en-US" dirty="0"/>
              <a:t>) color scheme </a:t>
            </a:r>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88" t="25676" r="67244" b="57433"/>
          <a:stretch/>
        </p:blipFill>
        <p:spPr bwMode="auto">
          <a:xfrm>
            <a:off x="1143000" y="3124200"/>
            <a:ext cx="3230582" cy="278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3064" t="44178" r="54114" b="43121"/>
          <a:stretch/>
        </p:blipFill>
        <p:spPr bwMode="auto">
          <a:xfrm>
            <a:off x="5029200" y="3657600"/>
            <a:ext cx="2630129" cy="2084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4205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Square color </a:t>
            </a:r>
            <a:r>
              <a:rPr lang="en-US" dirty="0" smtClean="0"/>
              <a:t>scheme</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square color scheme is similar to the rectangle, but with all four colors spaced evenly around the color circle</a:t>
            </a:r>
            <a:r>
              <a:rPr lang="en-US" dirty="0" smtClean="0"/>
              <a:t>.</a:t>
            </a:r>
            <a:endParaRPr lang="en-US" dirty="0"/>
          </a:p>
          <a:p>
            <a:r>
              <a:rPr lang="en-US" dirty="0"/>
              <a:t>Square color schemes works best if you let one color be dominant. </a:t>
            </a:r>
          </a:p>
          <a:p>
            <a:r>
              <a:rPr lang="en-US" dirty="0"/>
              <a:t>You should also pay attention to the balance between warm and cool colors in your design</a:t>
            </a:r>
            <a:r>
              <a:rPr lang="en-US" dirty="0" smtClean="0"/>
              <a:t>.</a:t>
            </a:r>
            <a:endParaRPr lang="en-US" dirty="0"/>
          </a:p>
        </p:txBody>
      </p:sp>
    </p:spTree>
    <p:extLst>
      <p:ext uri="{BB962C8B-B14F-4D97-AF65-F5344CB8AC3E}">
        <p14:creationId xmlns:p14="http://schemas.microsoft.com/office/powerpoint/2010/main" val="2676146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Square color scheme</a:t>
            </a:r>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871" t="59577" r="66613" b="23185"/>
          <a:stretch/>
        </p:blipFill>
        <p:spPr bwMode="auto">
          <a:xfrm>
            <a:off x="1142999" y="2971800"/>
            <a:ext cx="2706461" cy="257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823" t="74723" r="54839" b="9854"/>
          <a:stretch/>
        </p:blipFill>
        <p:spPr bwMode="auto">
          <a:xfrm>
            <a:off x="5410200" y="3276600"/>
            <a:ext cx="2266336" cy="226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65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Monochromatic</a:t>
            </a:r>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077" t="30592" r="24752" b="47697"/>
          <a:stretch/>
        </p:blipFill>
        <p:spPr bwMode="auto">
          <a:xfrm>
            <a:off x="0" y="1890963"/>
            <a:ext cx="9144000" cy="4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87" t="30592" r="61853" b="47697"/>
          <a:stretch/>
        </p:blipFill>
        <p:spPr bwMode="auto">
          <a:xfrm>
            <a:off x="6232358" y="228600"/>
            <a:ext cx="2911642" cy="332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45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Color meanings</a:t>
            </a:r>
            <a:endParaRPr lang="en-US" dirty="0"/>
          </a:p>
        </p:txBody>
      </p:sp>
      <p:sp>
        <p:nvSpPr>
          <p:cNvPr id="3" name="Content Placeholder 2"/>
          <p:cNvSpPr>
            <a:spLocks noGrp="1"/>
          </p:cNvSpPr>
          <p:nvPr>
            <p:ph idx="1"/>
          </p:nvPr>
        </p:nvSpPr>
        <p:spPr>
          <a:xfrm>
            <a:off x="457200" y="1447800"/>
            <a:ext cx="8229600" cy="5126736"/>
          </a:xfrm>
        </p:spPr>
        <p:txBody>
          <a:bodyPr>
            <a:normAutofit/>
          </a:bodyPr>
          <a:lstStyle/>
          <a:p>
            <a:r>
              <a:rPr lang="en-US" dirty="0" smtClean="0">
                <a:solidFill>
                  <a:srgbClr val="FF0000"/>
                </a:solidFill>
              </a:rPr>
              <a:t>Red</a:t>
            </a:r>
            <a:r>
              <a:rPr lang="en-US" dirty="0" smtClean="0"/>
              <a:t>- is the color of fire and blood, associated with energy, war, danger, strength, power, determination, passion, desire, love</a:t>
            </a:r>
          </a:p>
          <a:p>
            <a:r>
              <a:rPr lang="en-US" dirty="0" smtClean="0">
                <a:solidFill>
                  <a:srgbClr val="E55037"/>
                </a:solidFill>
              </a:rPr>
              <a:t>Light red- </a:t>
            </a:r>
            <a:r>
              <a:rPr lang="en-US" dirty="0" smtClean="0"/>
              <a:t>joy, sexuality, passion, sensitivity, love</a:t>
            </a:r>
          </a:p>
          <a:p>
            <a:r>
              <a:rPr lang="en-US" dirty="0" smtClean="0">
                <a:solidFill>
                  <a:srgbClr val="D921B2"/>
                </a:solidFill>
              </a:rPr>
              <a:t>Pink</a:t>
            </a:r>
            <a:r>
              <a:rPr lang="en-US" dirty="0" smtClean="0"/>
              <a:t>- romance, love, friendship, feminine qualities and passiveness</a:t>
            </a:r>
          </a:p>
          <a:p>
            <a:r>
              <a:rPr lang="en-US" dirty="0" smtClean="0">
                <a:solidFill>
                  <a:srgbClr val="C00000"/>
                </a:solidFill>
              </a:rPr>
              <a:t>Dark red</a:t>
            </a:r>
            <a:r>
              <a:rPr lang="en-US" dirty="0" smtClean="0">
                <a:solidFill>
                  <a:schemeClr val="tx2">
                    <a:lumMod val="90000"/>
                    <a:lumOff val="10000"/>
                  </a:schemeClr>
                </a:solidFill>
              </a:rPr>
              <a:t>- </a:t>
            </a:r>
            <a:r>
              <a:rPr lang="en-US" dirty="0" smtClean="0"/>
              <a:t>vigor, willpower, rage, anger, leadership, courage, longing, malice, wrath</a:t>
            </a:r>
          </a:p>
          <a:p>
            <a:r>
              <a:rPr lang="en-US" dirty="0" smtClean="0">
                <a:solidFill>
                  <a:schemeClr val="accent5">
                    <a:lumMod val="75000"/>
                  </a:schemeClr>
                </a:solidFill>
              </a:rPr>
              <a:t>Brown</a:t>
            </a:r>
            <a:r>
              <a:rPr lang="en-US" dirty="0" smtClean="0"/>
              <a:t>- suggests stability, denotes masculine qualities</a:t>
            </a:r>
          </a:p>
          <a:p>
            <a:r>
              <a:rPr lang="en-US" dirty="0" smtClean="0">
                <a:solidFill>
                  <a:schemeClr val="accent4"/>
                </a:solidFill>
              </a:rPr>
              <a:t>Reddish-brown</a:t>
            </a:r>
            <a:r>
              <a:rPr lang="en-US" dirty="0" smtClean="0"/>
              <a:t>- harvest and fall</a:t>
            </a:r>
            <a:endParaRPr lang="en-US" dirty="0"/>
          </a:p>
        </p:txBody>
      </p:sp>
    </p:spTree>
    <p:extLst>
      <p:ext uri="{BB962C8B-B14F-4D97-AF65-F5344CB8AC3E}">
        <p14:creationId xmlns:p14="http://schemas.microsoft.com/office/powerpoint/2010/main" val="23651371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191" t="32895" r="23767" b="9210"/>
          <a:stretch/>
        </p:blipFill>
        <p:spPr bwMode="auto">
          <a:xfrm>
            <a:off x="228600" y="685799"/>
            <a:ext cx="8686800" cy="598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637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4" t="28947" r="22780" b="41776"/>
          <a:stretch/>
        </p:blipFill>
        <p:spPr bwMode="auto">
          <a:xfrm>
            <a:off x="0" y="32084"/>
            <a:ext cx="8915400" cy="6444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883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64" t="58224" r="22780" b="12499"/>
          <a:stretch/>
        </p:blipFill>
        <p:spPr bwMode="auto">
          <a:xfrm>
            <a:off x="-24064" y="32084"/>
            <a:ext cx="9168063" cy="6825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265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64936"/>
          </a:xfrm>
        </p:spPr>
        <p:txBody>
          <a:bodyPr>
            <a:normAutofit/>
          </a:bodyPr>
          <a:lstStyle/>
          <a:p>
            <a:r>
              <a:rPr lang="en-US" b="1" dirty="0" smtClean="0"/>
              <a:t>Subtractive colors- </a:t>
            </a:r>
            <a:r>
              <a:rPr lang="en-US" dirty="0" smtClean="0"/>
              <a:t>used for printers</a:t>
            </a:r>
          </a:p>
          <a:p>
            <a:r>
              <a:rPr lang="en-US" dirty="0" smtClean="0"/>
              <a:t>CMYK-Cyan, magenta, yellow, and key</a:t>
            </a:r>
          </a:p>
          <a:p>
            <a:r>
              <a:rPr lang="en-US" dirty="0" smtClean="0"/>
              <a:t>Mix 3 primary colors to get black</a:t>
            </a:r>
          </a:p>
          <a:p>
            <a:pPr lvl="1"/>
            <a:r>
              <a:rPr lang="en-US" dirty="0" smtClean="0">
                <a:solidFill>
                  <a:schemeClr val="tx1"/>
                </a:solidFill>
              </a:rPr>
              <a:t>In real life must add real black </a:t>
            </a:r>
          </a:p>
          <a:p>
            <a:pPr lvl="1"/>
            <a:endParaRPr lang="en-US" dirty="0" smtClean="0">
              <a:solidFill>
                <a:schemeClr val="tx1"/>
              </a:solidFill>
            </a:endParaRPr>
          </a:p>
          <a:p>
            <a:r>
              <a:rPr lang="en-US" b="1" dirty="0" smtClean="0"/>
              <a:t>Additive color</a:t>
            </a:r>
          </a:p>
          <a:p>
            <a:r>
              <a:rPr lang="en-US" dirty="0" smtClean="0"/>
              <a:t>RGB- red green blue</a:t>
            </a:r>
          </a:p>
          <a:p>
            <a:r>
              <a:rPr lang="en-US" dirty="0" smtClean="0"/>
              <a:t>Based on the way light mixes on a computer screen.</a:t>
            </a:r>
          </a:p>
          <a:p>
            <a:r>
              <a:rPr lang="en-US" dirty="0" smtClean="0"/>
              <a:t>Called active because you add the 3 colors together and you get a white light</a:t>
            </a:r>
            <a:endParaRPr lang="en-US" dirty="0"/>
          </a:p>
        </p:txBody>
      </p:sp>
    </p:spTree>
    <p:extLst>
      <p:ext uri="{BB962C8B-B14F-4D97-AF65-F5344CB8AC3E}">
        <p14:creationId xmlns:p14="http://schemas.microsoft.com/office/powerpoint/2010/main" val="2514893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0"/>
            <a:ext cx="8229600" cy="1066800"/>
          </a:xfrm>
        </p:spPr>
        <p:txBody>
          <a:bodyPr>
            <a:normAutofit fontScale="90000"/>
          </a:bodyPr>
          <a:lstStyle/>
          <a:p>
            <a:r>
              <a:rPr lang="en-US" dirty="0" smtClean="0"/>
              <a:t>Find an advertisement using color and place in project book. Explain in 5 complete sentences on the back of your paper.</a:t>
            </a:r>
            <a:endParaRPr lang="en-US" dirty="0"/>
          </a:p>
        </p:txBody>
      </p:sp>
    </p:spTree>
    <p:extLst>
      <p:ext uri="{BB962C8B-B14F-4D97-AF65-F5344CB8AC3E}">
        <p14:creationId xmlns:p14="http://schemas.microsoft.com/office/powerpoint/2010/main" val="3164504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33400"/>
            <a:ext cx="8915400" cy="6019800"/>
          </a:xfrm>
        </p:spPr>
        <p:txBody>
          <a:bodyPr>
            <a:normAutofit lnSpcReduction="10000"/>
          </a:bodyPr>
          <a:lstStyle/>
          <a:p>
            <a:r>
              <a:rPr lang="en-US" dirty="0" smtClean="0"/>
              <a:t>Orange- combines energy of red and happiness of yellow. Joy, sunshine, tropics, enthusiasm, fascination, happiness, creativity, determination, attraction, success, encouragement and stimulation</a:t>
            </a:r>
          </a:p>
          <a:p>
            <a:r>
              <a:rPr lang="en-US" dirty="0" smtClean="0"/>
              <a:t>Dark orange- deceit and distrust</a:t>
            </a:r>
          </a:p>
          <a:p>
            <a:r>
              <a:rPr lang="en-US" dirty="0" smtClean="0"/>
              <a:t>Red-orange- desire, pleasure, domination, aggression, thirst for action</a:t>
            </a:r>
          </a:p>
          <a:p>
            <a:r>
              <a:rPr lang="en-US" dirty="0" smtClean="0"/>
              <a:t>Gold- feeling of prestige, illumination, wisdom, wealth, high quality</a:t>
            </a:r>
          </a:p>
          <a:p>
            <a:r>
              <a:rPr lang="en-US" dirty="0"/>
              <a:t>Yellow- color of sunshine, joy, happiness, intellect, energy</a:t>
            </a:r>
          </a:p>
          <a:p>
            <a:r>
              <a:rPr lang="en-US" dirty="0"/>
              <a:t>Dull yellow- caution, decay, sickness and jealousy</a:t>
            </a:r>
          </a:p>
          <a:p>
            <a:r>
              <a:rPr lang="en-US" dirty="0"/>
              <a:t>Light yellow- in</a:t>
            </a:r>
          </a:p>
          <a:p>
            <a:r>
              <a:rPr lang="en-US" dirty="0"/>
              <a:t>intellect, freshness, joy</a:t>
            </a:r>
          </a:p>
          <a:p>
            <a:endParaRPr lang="en-US" dirty="0"/>
          </a:p>
        </p:txBody>
      </p:sp>
    </p:spTree>
    <p:extLst>
      <p:ext uri="{BB962C8B-B14F-4D97-AF65-F5344CB8AC3E}">
        <p14:creationId xmlns:p14="http://schemas.microsoft.com/office/powerpoint/2010/main" val="542964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48400"/>
            <a:ext cx="8229600" cy="838200"/>
          </a:xfrm>
        </p:spPr>
        <p:txBody>
          <a:bodyPr>
            <a:normAutofit/>
          </a:bodyPr>
          <a:lstStyle/>
          <a:p>
            <a:pPr marL="109728">
              <a:spcBef>
                <a:spcPts val="300"/>
              </a:spcBef>
              <a:buClr>
                <a:schemeClr val="accent3"/>
              </a:buClr>
            </a:pPr>
            <a:r>
              <a:rPr lang="en-US" sz="1600" dirty="0" smtClean="0">
                <a:solidFill>
                  <a:schemeClr val="tx1"/>
                </a:solidFill>
                <a:latin typeface="+mn-lt"/>
                <a:ea typeface="+mn-ea"/>
                <a:cs typeface="+mn-cs"/>
              </a:rPr>
              <a:t>RED, YELLOW, ORANGE, BLUE, , GREEN, PURPLE, WHITE, BROWN, and BLACK</a:t>
            </a:r>
            <a:r>
              <a:rPr lang="en-US" sz="2800" dirty="0" smtClean="0">
                <a:solidFill>
                  <a:schemeClr val="tx1"/>
                </a:solidFill>
                <a:latin typeface="+mn-lt"/>
                <a:ea typeface="+mn-ea"/>
                <a:cs typeface="+mn-cs"/>
              </a:rPr>
              <a:t/>
            </a:r>
            <a:br>
              <a:rPr lang="en-US" sz="2800" dirty="0" smtClean="0">
                <a:solidFill>
                  <a:schemeClr val="tx1"/>
                </a:solidFill>
                <a:latin typeface="+mn-lt"/>
                <a:ea typeface="+mn-ea"/>
                <a:cs typeface="+mn-cs"/>
              </a:rPr>
            </a:br>
            <a:endParaRPr lang="en-US" sz="2800" dirty="0">
              <a:solidFill>
                <a:schemeClr val="tx1"/>
              </a:solidFill>
              <a:latin typeface="+mn-lt"/>
              <a:ea typeface="+mn-ea"/>
              <a:cs typeface="+mn-cs"/>
            </a:endParaRPr>
          </a:p>
        </p:txBody>
      </p:sp>
      <p:sp>
        <p:nvSpPr>
          <p:cNvPr id="3" name="Content Placeholder 2"/>
          <p:cNvSpPr>
            <a:spLocks noGrp="1"/>
          </p:cNvSpPr>
          <p:nvPr>
            <p:ph idx="1"/>
          </p:nvPr>
        </p:nvSpPr>
        <p:spPr/>
        <p:txBody>
          <a:bodyPr>
            <a:normAutofit/>
          </a:bodyPr>
          <a:lstStyle/>
          <a:p>
            <a:r>
              <a:rPr lang="en-US" dirty="0" smtClean="0"/>
              <a:t>What things LOOK</a:t>
            </a:r>
            <a:r>
              <a:rPr lang="en-US" u="sng" dirty="0"/>
              <a:t> _______  </a:t>
            </a:r>
            <a:r>
              <a:rPr lang="en-US" u="sng" dirty="0" smtClean="0"/>
              <a:t>? </a:t>
            </a:r>
          </a:p>
          <a:p>
            <a:r>
              <a:rPr lang="en-US" dirty="0" smtClean="0"/>
              <a:t>What things SOUND </a:t>
            </a:r>
            <a:r>
              <a:rPr lang="en-US" u="sng" dirty="0"/>
              <a:t>_______?</a:t>
            </a:r>
            <a:endParaRPr lang="en-US" u="sng" dirty="0" smtClean="0"/>
          </a:p>
          <a:p>
            <a:r>
              <a:rPr lang="en-US" dirty="0" smtClean="0"/>
              <a:t>What things SMELL </a:t>
            </a:r>
            <a:r>
              <a:rPr lang="en-US" u="sng" dirty="0"/>
              <a:t>_______? </a:t>
            </a:r>
            <a:endParaRPr lang="en-US" u="sng" dirty="0" smtClean="0"/>
          </a:p>
          <a:p>
            <a:r>
              <a:rPr lang="en-US" dirty="0" smtClean="0"/>
              <a:t>How does </a:t>
            </a:r>
            <a:r>
              <a:rPr lang="en-US" u="sng" dirty="0" smtClean="0"/>
              <a:t>_______</a:t>
            </a:r>
            <a:r>
              <a:rPr lang="en-US" dirty="0" smtClean="0"/>
              <a:t>FEEL? </a:t>
            </a:r>
          </a:p>
          <a:p>
            <a:r>
              <a:rPr lang="en-US" dirty="0" smtClean="0"/>
              <a:t>What makes you FEEL </a:t>
            </a:r>
            <a:r>
              <a:rPr lang="en-US" u="sng" dirty="0"/>
              <a:t>_______ _? </a:t>
            </a:r>
            <a:endParaRPr lang="en-US" u="sng" dirty="0" smtClean="0"/>
          </a:p>
          <a:p>
            <a:r>
              <a:rPr lang="en-US" dirty="0" smtClean="0"/>
              <a:t>What things TASTE </a:t>
            </a:r>
            <a:r>
              <a:rPr lang="en-US" u="sng" dirty="0"/>
              <a:t>_______?</a:t>
            </a:r>
            <a:r>
              <a:rPr lang="en-US" dirty="0" smtClean="0"/>
              <a:t> </a:t>
            </a:r>
            <a:endParaRPr lang="en-US" u="sng" dirty="0" smtClean="0"/>
          </a:p>
          <a:p>
            <a:r>
              <a:rPr lang="en-US" dirty="0" smtClean="0"/>
              <a:t>What experiences or ideas seem </a:t>
            </a:r>
            <a:r>
              <a:rPr lang="en-US" u="sng" dirty="0"/>
              <a:t>_______</a:t>
            </a:r>
            <a:r>
              <a:rPr lang="en-US" dirty="0" smtClean="0"/>
              <a:t>? </a:t>
            </a:r>
          </a:p>
          <a:p>
            <a:r>
              <a:rPr lang="en-US" dirty="0" smtClean="0"/>
              <a:t>Can you think of places that are </a:t>
            </a:r>
            <a:r>
              <a:rPr lang="en-US" u="sng" dirty="0" smtClean="0"/>
              <a:t>_______?</a:t>
            </a:r>
            <a:endParaRPr lang="en-US" dirty="0"/>
          </a:p>
        </p:txBody>
      </p:sp>
      <p:cxnSp>
        <p:nvCxnSpPr>
          <p:cNvPr id="5" name="Straight Connector 4"/>
          <p:cNvCxnSpPr/>
          <p:nvPr/>
        </p:nvCxnSpPr>
        <p:spPr>
          <a:xfrm>
            <a:off x="381000" y="1524000"/>
            <a:ext cx="396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964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1066800"/>
          </a:xfrm>
        </p:spPr>
        <p:txBody>
          <a:bodyPr>
            <a:normAutofit fontScale="90000"/>
          </a:bodyPr>
          <a:lstStyle/>
          <a:p>
            <a:r>
              <a:rPr lang="en-US" dirty="0" smtClean="0">
                <a:solidFill>
                  <a:schemeClr val="tx1"/>
                </a:solidFill>
              </a:rPr>
              <a:t>The element of color…color theory!</a:t>
            </a:r>
            <a:endParaRPr lang="en-US" dirty="0">
              <a:solidFill>
                <a:schemeClr val="tx1"/>
              </a:solidFill>
            </a:endParaRPr>
          </a:p>
        </p:txBody>
      </p:sp>
      <p:sp>
        <p:nvSpPr>
          <p:cNvPr id="3" name="Content Placeholder 2"/>
          <p:cNvSpPr>
            <a:spLocks noGrp="1"/>
          </p:cNvSpPr>
          <p:nvPr>
            <p:ph idx="1"/>
          </p:nvPr>
        </p:nvSpPr>
        <p:spPr>
          <a:xfrm>
            <a:off x="457200" y="1371600"/>
            <a:ext cx="8229600" cy="5202936"/>
          </a:xfrm>
        </p:spPr>
        <p:txBody>
          <a:bodyPr>
            <a:normAutofit/>
          </a:bodyPr>
          <a:lstStyle/>
          <a:p>
            <a:r>
              <a:rPr lang="en-US" sz="3600" dirty="0" smtClean="0">
                <a:solidFill>
                  <a:schemeClr val="tx1"/>
                </a:solidFill>
              </a:rPr>
              <a:t>Objective: Learn about color theory, </a:t>
            </a:r>
            <a:r>
              <a:rPr lang="en-US" sz="3600" dirty="0" smtClean="0">
                <a:solidFill>
                  <a:schemeClr val="tx1"/>
                </a:solidFill>
              </a:rPr>
              <a:t>draw picture of poem. </a:t>
            </a:r>
            <a:r>
              <a:rPr lang="en-US" sz="3600" dirty="0" smtClean="0"/>
              <a:t>E</a:t>
            </a:r>
            <a:r>
              <a:rPr lang="en-US" sz="3600" dirty="0" smtClean="0">
                <a:solidFill>
                  <a:schemeClr val="tx1"/>
                </a:solidFill>
              </a:rPr>
              <a:t>ssential </a:t>
            </a:r>
            <a:r>
              <a:rPr lang="en-US" sz="3600" dirty="0" smtClean="0">
                <a:solidFill>
                  <a:schemeClr val="tx1"/>
                </a:solidFill>
              </a:rPr>
              <a:t>Question: </a:t>
            </a:r>
            <a:r>
              <a:rPr lang="en-US" sz="3600" dirty="0" smtClean="0"/>
              <a:t>What do the colors represent in your drawing and why did you choose those colors.  </a:t>
            </a:r>
            <a:endParaRPr lang="en-US" sz="3600" dirty="0" smtClean="0">
              <a:solidFill>
                <a:schemeClr val="tx1"/>
              </a:solidFill>
            </a:endParaRPr>
          </a:p>
          <a:p>
            <a:r>
              <a:rPr lang="en-US" sz="3600" dirty="0" smtClean="0">
                <a:solidFill>
                  <a:schemeClr val="tx1"/>
                </a:solidFill>
              </a:rPr>
              <a:t>Assignment: </a:t>
            </a:r>
            <a:r>
              <a:rPr lang="en-US" sz="3600" dirty="0" smtClean="0"/>
              <a:t>Finish drawing and work on key color theory terms. Put poem and picture in PP.</a:t>
            </a:r>
            <a:endParaRPr lang="en-US" sz="3600" dirty="0">
              <a:solidFill>
                <a:schemeClr val="tx1"/>
              </a:solidFill>
            </a:endParaRPr>
          </a:p>
        </p:txBody>
      </p:sp>
    </p:spTree>
    <p:extLst>
      <p:ext uri="{BB962C8B-B14F-4D97-AF65-F5344CB8AC3E}">
        <p14:creationId xmlns:p14="http://schemas.microsoft.com/office/powerpoint/2010/main" val="235030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Draw a picture about a poem of your choosing.</a:t>
            </a:r>
            <a:endParaRPr lang="en-US" dirty="0">
              <a:solidFill>
                <a:schemeClr val="tx1"/>
              </a:solidFill>
            </a:endParaRPr>
          </a:p>
        </p:txBody>
      </p:sp>
      <p:sp>
        <p:nvSpPr>
          <p:cNvPr id="3" name="Content Placeholder 2"/>
          <p:cNvSpPr>
            <a:spLocks noGrp="1"/>
          </p:cNvSpPr>
          <p:nvPr>
            <p:ph idx="1"/>
          </p:nvPr>
        </p:nvSpPr>
        <p:spPr/>
        <p:txBody>
          <a:bodyPr>
            <a:noAutofit/>
          </a:bodyPr>
          <a:lstStyle/>
          <a:p>
            <a:r>
              <a:rPr lang="en-US" sz="3600" dirty="0" smtClean="0">
                <a:solidFill>
                  <a:schemeClr val="tx1"/>
                </a:solidFill>
              </a:rPr>
              <a:t>Objective: Learn about color theory</a:t>
            </a:r>
            <a:r>
              <a:rPr lang="en-US" sz="3600" dirty="0"/>
              <a:t> </a:t>
            </a:r>
            <a:r>
              <a:rPr lang="en-US" sz="3600" dirty="0" smtClean="0"/>
              <a:t>using Fireworks.</a:t>
            </a:r>
            <a:endParaRPr lang="en-US" sz="3600" dirty="0" smtClean="0">
              <a:solidFill>
                <a:schemeClr val="tx1"/>
              </a:solidFill>
            </a:endParaRPr>
          </a:p>
          <a:p>
            <a:r>
              <a:rPr lang="en-US" sz="3600" dirty="0" smtClean="0">
                <a:solidFill>
                  <a:schemeClr val="tx1"/>
                </a:solidFill>
              </a:rPr>
              <a:t>Essential Question: How does color express your poem and why?</a:t>
            </a:r>
          </a:p>
          <a:p>
            <a:r>
              <a:rPr lang="en-US" sz="3600" dirty="0" smtClean="0">
                <a:solidFill>
                  <a:schemeClr val="tx1"/>
                </a:solidFill>
              </a:rPr>
              <a:t>Assignment: Find a poem (your favorite poem) draw a picture of your poem print poem and picture for a grade. </a:t>
            </a:r>
            <a:endParaRPr lang="en-US" sz="3600" dirty="0">
              <a:solidFill>
                <a:schemeClr val="tx1"/>
              </a:solidFill>
            </a:endParaRPr>
          </a:p>
        </p:txBody>
      </p:sp>
    </p:spTree>
    <p:extLst>
      <p:ext uri="{BB962C8B-B14F-4D97-AF65-F5344CB8AC3E}">
        <p14:creationId xmlns:p14="http://schemas.microsoft.com/office/powerpoint/2010/main" val="296513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Spooks</a:t>
            </a:r>
            <a:endParaRPr lang="en-US" dirty="0">
              <a:solidFill>
                <a:schemeClr val="tx1"/>
              </a:solidFill>
            </a:endParaRPr>
          </a:p>
          <a:p>
            <a:r>
              <a:rPr lang="en-US" dirty="0">
                <a:solidFill>
                  <a:schemeClr val="tx1"/>
                </a:solidFill>
              </a:rPr>
              <a:t>There's a goblin at my window,</a:t>
            </a:r>
          </a:p>
          <a:p>
            <a:r>
              <a:rPr lang="en-US" dirty="0">
                <a:solidFill>
                  <a:schemeClr val="tx1"/>
                </a:solidFill>
              </a:rPr>
              <a:t>A monster by my door.</a:t>
            </a:r>
          </a:p>
          <a:p>
            <a:r>
              <a:rPr lang="en-US" dirty="0">
                <a:solidFill>
                  <a:schemeClr val="tx1"/>
                </a:solidFill>
              </a:rPr>
              <a:t>The pumpkin at my table</a:t>
            </a:r>
          </a:p>
          <a:p>
            <a:r>
              <a:rPr lang="en-US" dirty="0">
                <a:solidFill>
                  <a:schemeClr val="tx1"/>
                </a:solidFill>
              </a:rPr>
              <a:t>Keeps on smiling more and more.</a:t>
            </a:r>
          </a:p>
          <a:p>
            <a:r>
              <a:rPr lang="en-US" dirty="0">
                <a:solidFill>
                  <a:schemeClr val="tx1"/>
                </a:solidFill>
              </a:rPr>
              <a:t>There's a ghost who haunts my bedroom,</a:t>
            </a:r>
          </a:p>
          <a:p>
            <a:r>
              <a:rPr lang="en-US" dirty="0">
                <a:solidFill>
                  <a:schemeClr val="tx1"/>
                </a:solidFill>
              </a:rPr>
              <a:t>A witch whose face is green.</a:t>
            </a:r>
          </a:p>
          <a:p>
            <a:r>
              <a:rPr lang="en-US" dirty="0">
                <a:solidFill>
                  <a:schemeClr val="tx1"/>
                </a:solidFill>
              </a:rPr>
              <a:t>They used to be my family,</a:t>
            </a:r>
          </a:p>
          <a:p>
            <a:r>
              <a:rPr lang="en-US" dirty="0">
                <a:solidFill>
                  <a:schemeClr val="tx1"/>
                </a:solidFill>
              </a:rPr>
              <a:t>Till they dressed for Halloween. </a:t>
            </a:r>
          </a:p>
          <a:p>
            <a:pPr marL="0" indent="0">
              <a:buNone/>
            </a:pPr>
            <a:endParaRPr lang="en-US" dirty="0"/>
          </a:p>
          <a:p>
            <a:endParaRPr lang="en-US" dirty="0"/>
          </a:p>
        </p:txBody>
      </p:sp>
    </p:spTree>
    <p:extLst>
      <p:ext uri="{BB962C8B-B14F-4D97-AF65-F5344CB8AC3E}">
        <p14:creationId xmlns:p14="http://schemas.microsoft.com/office/powerpoint/2010/main" val="270651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Draw a picture about a poem of your choosing.</a:t>
            </a:r>
            <a:endParaRPr lang="en-US" dirty="0">
              <a:solidFill>
                <a:schemeClr val="tx1"/>
              </a:solidFill>
            </a:endParaRPr>
          </a:p>
        </p:txBody>
      </p:sp>
      <p:sp>
        <p:nvSpPr>
          <p:cNvPr id="3" name="Content Placeholder 2"/>
          <p:cNvSpPr>
            <a:spLocks noGrp="1"/>
          </p:cNvSpPr>
          <p:nvPr>
            <p:ph idx="1"/>
          </p:nvPr>
        </p:nvSpPr>
        <p:spPr/>
        <p:txBody>
          <a:bodyPr>
            <a:noAutofit/>
          </a:bodyPr>
          <a:lstStyle/>
          <a:p>
            <a:r>
              <a:rPr lang="en-US" sz="3600" dirty="0" smtClean="0">
                <a:solidFill>
                  <a:schemeClr val="tx1"/>
                </a:solidFill>
              </a:rPr>
              <a:t>Objective: Learn about color theory</a:t>
            </a:r>
            <a:r>
              <a:rPr lang="en-US" sz="3600" dirty="0"/>
              <a:t> </a:t>
            </a:r>
            <a:r>
              <a:rPr lang="en-US" sz="3600" dirty="0" smtClean="0"/>
              <a:t>using Fireworks.</a:t>
            </a:r>
            <a:endParaRPr lang="en-US" sz="3600" dirty="0" smtClean="0">
              <a:solidFill>
                <a:schemeClr val="tx1"/>
              </a:solidFill>
            </a:endParaRPr>
          </a:p>
          <a:p>
            <a:r>
              <a:rPr lang="en-US" sz="3600" dirty="0" smtClean="0">
                <a:solidFill>
                  <a:schemeClr val="tx1"/>
                </a:solidFill>
              </a:rPr>
              <a:t>Essential Question: How does color express your poem and why?</a:t>
            </a:r>
          </a:p>
          <a:p>
            <a:r>
              <a:rPr lang="en-US" sz="3600" dirty="0" smtClean="0">
                <a:solidFill>
                  <a:schemeClr val="tx1"/>
                </a:solidFill>
              </a:rPr>
              <a:t>Assignment: Find a poem (your favorite poem) draw a picture of your poem print poem and picture for a grade. </a:t>
            </a:r>
            <a:endParaRPr lang="en-US" sz="3600" dirty="0">
              <a:solidFill>
                <a:schemeClr val="tx1"/>
              </a:solidFill>
            </a:endParaRPr>
          </a:p>
        </p:txBody>
      </p:sp>
    </p:spTree>
    <p:extLst>
      <p:ext uri="{BB962C8B-B14F-4D97-AF65-F5344CB8AC3E}">
        <p14:creationId xmlns:p14="http://schemas.microsoft.com/office/powerpoint/2010/main" val="12117702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947</TotalTime>
  <Words>1327</Words>
  <Application>Microsoft Office PowerPoint</Application>
  <PresentationFormat>On-screen Show (4:3)</PresentationFormat>
  <Paragraphs>151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Urban</vt:lpstr>
      <vt:lpstr>Color Theory</vt:lpstr>
      <vt:lpstr>The element of color…color theory!</vt:lpstr>
      <vt:lpstr>Color meanings</vt:lpstr>
      <vt:lpstr>PowerPoint Presentation</vt:lpstr>
      <vt:lpstr>RED, YELLOW, ORANGE, BLUE, , GREEN, PURPLE, WHITE, BROWN, and BLACK </vt:lpstr>
      <vt:lpstr>The element of color…color theory!</vt:lpstr>
      <vt:lpstr>Draw a picture about a poem of your choosing.</vt:lpstr>
      <vt:lpstr>Example</vt:lpstr>
      <vt:lpstr>Draw a picture about a poem of your choosing.</vt:lpstr>
      <vt:lpstr>Example</vt:lpstr>
      <vt:lpstr>The element of color…color theory!</vt:lpstr>
      <vt:lpstr>Terms you need to know.</vt:lpstr>
      <vt:lpstr>PowerPoint Presentation</vt:lpstr>
      <vt:lpstr>PowerPoint Presentation</vt:lpstr>
      <vt:lpstr>Warm and cool colors</vt:lpstr>
      <vt:lpstr>PowerPoint Presentation</vt:lpstr>
      <vt:lpstr>PowerPoint Presentation</vt:lpstr>
      <vt:lpstr>  Color Harmony  </vt:lpstr>
      <vt:lpstr>PowerPoint Presentation</vt:lpstr>
      <vt:lpstr>PowerPoint Presentation</vt:lpstr>
      <vt:lpstr>Triadic color scheme </vt:lpstr>
      <vt:lpstr>PowerPoint Presentation</vt:lpstr>
      <vt:lpstr>Split-Complementary color scheme </vt:lpstr>
      <vt:lpstr>Split-Complementary color scheme </vt:lpstr>
      <vt:lpstr>Rectangle (tetradic) color scheme </vt:lpstr>
      <vt:lpstr>Rectangle (tetradic) color scheme </vt:lpstr>
      <vt:lpstr>Square color scheme</vt:lpstr>
      <vt:lpstr>Square color scheme</vt:lpstr>
      <vt:lpstr>Monochromatic</vt:lpstr>
      <vt:lpstr>PowerPoint Presentation</vt:lpstr>
      <vt:lpstr>PowerPoint Presentation</vt:lpstr>
      <vt:lpstr>PowerPoint Presentation</vt:lpstr>
      <vt:lpstr>PowerPoint Presentation</vt:lpstr>
      <vt:lpstr>Find an advertisement using color and place in project book. Explain in 5 complete sentences on the back of your paper.</vt:lpstr>
    </vt:vector>
  </TitlesOfParts>
  <Company>School Board of Levy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Theory</dc:title>
  <dc:creator>Seinfeld</dc:creator>
  <cp:lastModifiedBy>testuser</cp:lastModifiedBy>
  <cp:revision>39</cp:revision>
  <cp:lastPrinted>2012-11-05T13:01:21Z</cp:lastPrinted>
  <dcterms:created xsi:type="dcterms:W3CDTF">2011-10-26T12:07:47Z</dcterms:created>
  <dcterms:modified xsi:type="dcterms:W3CDTF">2012-11-05T16:08:57Z</dcterms:modified>
</cp:coreProperties>
</file>