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76"/>
  </p:handoutMasterIdLst>
  <p:sldIdLst>
    <p:sldId id="256" r:id="rId2"/>
    <p:sldId id="264" r:id="rId3"/>
    <p:sldId id="257" r:id="rId4"/>
    <p:sldId id="261" r:id="rId5"/>
    <p:sldId id="262" r:id="rId6"/>
    <p:sldId id="263" r:id="rId7"/>
    <p:sldId id="258" r:id="rId8"/>
    <p:sldId id="259" r:id="rId9"/>
    <p:sldId id="260" r:id="rId10"/>
    <p:sldId id="265" r:id="rId11"/>
    <p:sldId id="266" r:id="rId12"/>
    <p:sldId id="267" r:id="rId13"/>
    <p:sldId id="268" r:id="rId14"/>
    <p:sldId id="269" r:id="rId15"/>
    <p:sldId id="270" r:id="rId16"/>
    <p:sldId id="322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323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324" r:id="rId37"/>
    <p:sldId id="289" r:id="rId38"/>
    <p:sldId id="325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26" r:id="rId59"/>
    <p:sldId id="309" r:id="rId60"/>
    <p:sldId id="310" r:id="rId61"/>
    <p:sldId id="311" r:id="rId62"/>
    <p:sldId id="327" r:id="rId63"/>
    <p:sldId id="312" r:id="rId64"/>
    <p:sldId id="313" r:id="rId65"/>
    <p:sldId id="328" r:id="rId66"/>
    <p:sldId id="314" r:id="rId67"/>
    <p:sldId id="315" r:id="rId68"/>
    <p:sldId id="316" r:id="rId69"/>
    <p:sldId id="329" r:id="rId70"/>
    <p:sldId id="317" r:id="rId71"/>
    <p:sldId id="318" r:id="rId72"/>
    <p:sldId id="319" r:id="rId73"/>
    <p:sldId id="320" r:id="rId74"/>
    <p:sldId id="321" r:id="rId7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3" d="100"/>
          <a:sy n="123" d="100"/>
        </p:scale>
        <p:origin x="-36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D95BA4-5012-4147-9C65-3C20D3D430DA}" type="datetimeFigureOut">
              <a:rPr lang="en-US" smtClean="0"/>
              <a:pPr/>
              <a:t>3/9/2011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ABFE5E-E633-4FF7-A6F3-349CF2BE5E5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CCF608FE-3A3D-43C2-8792-D4F63442C524}" type="datetimeFigureOut">
              <a:rPr lang="en-US" smtClean="0"/>
              <a:pPr/>
              <a:t>3/9/2011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B452E7F-E92E-4F2D-A6C3-8E6650C60A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CF608FE-3A3D-43C2-8792-D4F63442C524}" type="datetimeFigureOut">
              <a:rPr lang="en-US" smtClean="0"/>
              <a:pPr/>
              <a:t>3/9/2011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452E7F-E92E-4F2D-A6C3-8E6650C60A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CF608FE-3A3D-43C2-8792-D4F63442C524}" type="datetimeFigureOut">
              <a:rPr lang="en-US" smtClean="0"/>
              <a:pPr/>
              <a:t>3/9/2011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452E7F-E92E-4F2D-A6C3-8E6650C60A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CF608FE-3A3D-43C2-8792-D4F63442C524}" type="datetimeFigureOut">
              <a:rPr lang="en-US" smtClean="0"/>
              <a:pPr/>
              <a:t>3/9/2011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452E7F-E92E-4F2D-A6C3-8E6650C60A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CCF608FE-3A3D-43C2-8792-D4F63442C524}" type="datetimeFigureOut">
              <a:rPr lang="en-US" smtClean="0"/>
              <a:pPr/>
              <a:t>3/9/2011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B452E7F-E92E-4F2D-A6C3-8E6650C60A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CF608FE-3A3D-43C2-8792-D4F63442C524}" type="datetimeFigureOut">
              <a:rPr lang="en-US" smtClean="0"/>
              <a:pPr/>
              <a:t>3/9/2011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BB452E7F-E92E-4F2D-A6C3-8E6650C60A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CF608FE-3A3D-43C2-8792-D4F63442C524}" type="datetimeFigureOut">
              <a:rPr lang="en-US" smtClean="0"/>
              <a:pPr/>
              <a:t>3/9/2011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BB452E7F-E92E-4F2D-A6C3-8E6650C60A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CF608FE-3A3D-43C2-8792-D4F63442C524}" type="datetimeFigureOut">
              <a:rPr lang="en-US" smtClean="0"/>
              <a:pPr/>
              <a:t>3/9/2011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452E7F-E92E-4F2D-A6C3-8E6650C60A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CF608FE-3A3D-43C2-8792-D4F63442C524}" type="datetimeFigureOut">
              <a:rPr lang="en-US" smtClean="0"/>
              <a:pPr/>
              <a:t>3/9/2011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452E7F-E92E-4F2D-A6C3-8E6650C60A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CCF608FE-3A3D-43C2-8792-D4F63442C524}" type="datetimeFigureOut">
              <a:rPr lang="en-US" smtClean="0"/>
              <a:pPr/>
              <a:t>3/9/2011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B452E7F-E92E-4F2D-A6C3-8E6650C60A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CCF608FE-3A3D-43C2-8792-D4F63442C524}" type="datetimeFigureOut">
              <a:rPr lang="en-US" smtClean="0"/>
              <a:pPr/>
              <a:t>3/9/2011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B452E7F-E92E-4F2D-A6C3-8E6650C60A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CCF608FE-3A3D-43C2-8792-D4F63442C524}" type="datetimeFigureOut">
              <a:rPr lang="en-US" smtClean="0"/>
              <a:pPr/>
              <a:t>3/9/2011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BB452E7F-E92E-4F2D-A6C3-8E6650C60A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DESE Photoshop Workshop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March 2011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5943600"/>
            <a:ext cx="64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Workshop created by Tonya Skinner, Jackson High School</a:t>
            </a:r>
          </a:p>
          <a:p>
            <a:r>
              <a:rPr lang="en-US" sz="1400" i="1" dirty="0" smtClean="0">
                <a:solidFill>
                  <a:schemeClr val="accent5"/>
                </a:solidFill>
              </a:rPr>
              <a:t>Permission granted for classroom use by teachers</a:t>
            </a:r>
            <a:endParaRPr lang="en-US" sz="1400" i="1" dirty="0">
              <a:solidFill>
                <a:schemeClr val="accent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 B: Document 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Task—Create suitable document properties for the project.</a:t>
            </a:r>
          </a:p>
          <a:p>
            <a:pPr lvl="1"/>
            <a:r>
              <a:rPr lang="en-US" dirty="0" smtClean="0"/>
              <a:t>Size</a:t>
            </a:r>
          </a:p>
          <a:p>
            <a:pPr lvl="1"/>
            <a:r>
              <a:rPr lang="en-US" dirty="0" smtClean="0"/>
              <a:t>Resolution</a:t>
            </a:r>
          </a:p>
          <a:p>
            <a:pPr lvl="1"/>
            <a:r>
              <a:rPr lang="en-US" dirty="0" smtClean="0"/>
              <a:t>Background color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File&gt;New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Setup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2743200"/>
            <a:ext cx="506730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Use paint bucket to fill background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905000"/>
            <a:ext cx="4113067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Create new layer and name layers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3810000"/>
            <a:ext cx="2286000" cy="188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2362200"/>
            <a:ext cx="3152938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 Fill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Options bar—click gradient editor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Gradient</a:t>
            </a:r>
            <a:r>
              <a:rPr lang="en-US" dirty="0" smtClean="0">
                <a:sym typeface="Wingdings" pitchFamily="2" charset="2"/>
              </a:rPr>
              <a:t> 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362200"/>
            <a:ext cx="49149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2895600"/>
            <a:ext cx="405765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Draw the Gradient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645442"/>
            <a:ext cx="4572000" cy="4972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Part </a:t>
            </a:r>
            <a:r>
              <a:rPr lang="en-US" dirty="0" smtClean="0"/>
              <a:t>C: Brushes/Blending Modes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Task—Load brushes and modify blending modes for effect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Create new layer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905000"/>
            <a:ext cx="2245251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Brush tool/Load brushes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981200"/>
            <a:ext cx="218901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200400"/>
            <a:ext cx="387667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2133600"/>
            <a:ext cx="234315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343400" y="1752600"/>
            <a:ext cx="3221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Risingsun</a:t>
            </a:r>
            <a:r>
              <a:rPr lang="en-US" dirty="0" smtClean="0"/>
              <a:t> Brushes by </a:t>
            </a:r>
            <a:r>
              <a:rPr lang="en-US" dirty="0" err="1" smtClean="0"/>
              <a:t>Blazter</a:t>
            </a:r>
            <a:endParaRPr lang="en-US" dirty="0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3657600"/>
            <a:ext cx="1730159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Blending Modes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Change blending mode using the Layers palette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0400" y="2438400"/>
            <a:ext cx="1375676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819400"/>
            <a:ext cx="2367390" cy="3589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2743200"/>
            <a:ext cx="2362200" cy="3763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2438400"/>
            <a:ext cx="1302254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 A: Preparation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Task—Create adjustments to existing photographs that will be used on the poster.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 More Brushes…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3048000"/>
            <a:ext cx="38862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905000"/>
            <a:ext cx="1809750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Brushes Palette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Window&gt;Brushes</a:t>
            </a:r>
          </a:p>
          <a:p>
            <a:r>
              <a:rPr lang="en-US" dirty="0" smtClean="0"/>
              <a:t>Set Brush Tip Shape and drag in the rotation box to rotate the brush to the desired angle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3810000"/>
            <a:ext cx="357187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3429000"/>
            <a:ext cx="1815754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 Transparency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6096000" cy="4526280"/>
          </a:xfrm>
        </p:spPr>
        <p:txBody>
          <a:bodyPr/>
          <a:lstStyle/>
          <a:p>
            <a:r>
              <a:rPr lang="en-US" dirty="0" smtClean="0"/>
              <a:t>Change Opacity slide in Layers Palette (top right) to 20%</a:t>
            </a:r>
          </a:p>
          <a:p>
            <a:endParaRPr 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2743200"/>
            <a:ext cx="2511389" cy="3724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1752600"/>
            <a:ext cx="18573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Turn off Layer </a:t>
            </a:r>
            <a:r>
              <a:rPr lang="en-US" dirty="0" err="1" smtClean="0"/>
              <a:t>Visibilty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Pick one to keep and turn the other one off (smoke or sunburst)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3352800"/>
            <a:ext cx="181927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3962400"/>
            <a:ext cx="1791357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Part </a:t>
            </a:r>
            <a:r>
              <a:rPr lang="en-US" sz="4000" dirty="0" smtClean="0"/>
              <a:t>D: Create Type, Transformations, and Apply Styles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Task—Create </a:t>
            </a:r>
            <a:r>
              <a:rPr lang="en-US" dirty="0" smtClean="0"/>
              <a:t>type and modify paragraph settings</a:t>
            </a:r>
          </a:p>
          <a:p>
            <a:r>
              <a:rPr lang="en-US" dirty="0" smtClean="0"/>
              <a:t>Task—Apply various transformations</a:t>
            </a:r>
          </a:p>
          <a:p>
            <a:r>
              <a:rPr lang="en-US" dirty="0" smtClean="0"/>
              <a:t>Task—Apply layer styles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</a:t>
            </a:r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905000"/>
            <a:ext cx="3002957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524000"/>
            <a:ext cx="8220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 rot="5400000" flipH="1" flipV="1">
            <a:off x="7962900" y="2019300"/>
            <a:ext cx="8382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7391400" y="2438400"/>
            <a:ext cx="12192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Accept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rot="5400000" flipH="1" flipV="1">
            <a:off x="6515100" y="1943100"/>
            <a:ext cx="8382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5638800" y="2438400"/>
            <a:ext cx="15240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Toggle Character palette</a:t>
            </a:r>
            <a:endParaRPr lang="en-US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1" y="3429000"/>
            <a:ext cx="2438400" cy="1932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800" y="5029200"/>
            <a:ext cx="18288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Rotate and Blending Mode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2590800"/>
            <a:ext cx="25431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5562600"/>
            <a:ext cx="1715550" cy="760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1752600"/>
            <a:ext cx="3444244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038600" y="1600200"/>
            <a:ext cx="13716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Control+T</a:t>
            </a:r>
            <a:r>
              <a:rPr lang="en-US" dirty="0" smtClean="0"/>
              <a:t> for handles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Text and </a:t>
            </a:r>
            <a:r>
              <a:rPr lang="en-US" dirty="0" err="1" smtClean="0"/>
              <a:t>Rasterize</a:t>
            </a:r>
            <a:r>
              <a:rPr lang="en-US" dirty="0" smtClean="0"/>
              <a:t> Type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981200"/>
            <a:ext cx="5982970" cy="25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514600"/>
            <a:ext cx="2607750" cy="3945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3200400"/>
            <a:ext cx="1752600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Select Letter with Magic Wand</a:t>
            </a:r>
            <a:endParaRPr lang="en-US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533400"/>
            <a:ext cx="29527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752600"/>
            <a:ext cx="3098899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2362200"/>
            <a:ext cx="2857500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495800" y="1524000"/>
            <a:ext cx="1905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Control+T</a:t>
            </a:r>
            <a:r>
              <a:rPr lang="en-US" dirty="0" smtClean="0"/>
              <a:t>; right click for options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276600"/>
            <a:ext cx="2438400" cy="1441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1600200"/>
            <a:ext cx="1981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57200"/>
            <a:ext cx="182880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438400" y="381000"/>
            <a:ext cx="1295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Distort</a:t>
            </a:r>
            <a:endParaRPr lang="en-US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4876800"/>
            <a:ext cx="3200400" cy="1545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114800" y="4419600"/>
            <a:ext cx="1524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Perspective</a:t>
            </a:r>
            <a:endParaRPr lang="en-US" dirty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35292" y="2209800"/>
            <a:ext cx="3298896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010400" y="3962400"/>
            <a:ext cx="1524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Warp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Adjustment Layers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895600"/>
            <a:ext cx="577215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762000"/>
            <a:ext cx="2419519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2286000" y="5638800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Levels– adjust shadows, </a:t>
            </a:r>
            <a:r>
              <a:rPr lang="en-US" dirty="0" err="1" smtClean="0"/>
              <a:t>midtones</a:t>
            </a:r>
            <a:r>
              <a:rPr lang="en-US" dirty="0" smtClean="0"/>
              <a:t>, and highlights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Checkpoint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752600"/>
            <a:ext cx="2971800" cy="4452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676400"/>
            <a:ext cx="1924050" cy="486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 Styles 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914400"/>
            <a:ext cx="41709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905000"/>
            <a:ext cx="1733550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1676400"/>
            <a:ext cx="4267200" cy="4718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Layer Styles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4191000" cy="4526280"/>
          </a:xfrm>
        </p:spPr>
        <p:txBody>
          <a:bodyPr/>
          <a:lstStyle/>
          <a:p>
            <a:r>
              <a:rPr lang="en-US" dirty="0" smtClean="0"/>
              <a:t>Double click Effects below the layer to edit/add more styles</a:t>
            </a:r>
          </a:p>
          <a:p>
            <a:r>
              <a:rPr lang="en-US" dirty="0" smtClean="0"/>
              <a:t>Add pattern overlay—have to choose more patterns…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2514600"/>
            <a:ext cx="3943350" cy="2226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More…</a:t>
            </a:r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0"/>
            <a:ext cx="45720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3886200"/>
            <a:ext cx="461010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Completed Heading</a:t>
            </a:r>
            <a:endParaRPr lang="en-US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3048"/>
          <a:stretch>
            <a:fillRect/>
          </a:stretch>
        </p:blipFill>
        <p:spPr bwMode="auto">
          <a:xfrm>
            <a:off x="6248400" y="2819400"/>
            <a:ext cx="1968039" cy="2748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438400"/>
            <a:ext cx="47529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Type</a:t>
            </a:r>
            <a:endParaRPr lang="en-US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1" y="533400"/>
            <a:ext cx="4343400" cy="3272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600200"/>
            <a:ext cx="1389912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2743200"/>
            <a:ext cx="2445070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 </a:t>
            </a:r>
            <a:r>
              <a:rPr lang="en-US" dirty="0" smtClean="0"/>
              <a:t>E: Layer 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Task—Organized Layers palette with layer groups</a:t>
            </a:r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 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6629400" cy="4526280"/>
          </a:xfrm>
        </p:spPr>
        <p:txBody>
          <a:bodyPr/>
          <a:lstStyle/>
          <a:p>
            <a:r>
              <a:rPr lang="en-US" dirty="0" smtClean="0"/>
              <a:t>Click Create New Layer Group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Name it</a:t>
            </a:r>
          </a:p>
          <a:p>
            <a:r>
              <a:rPr lang="en-US" dirty="0" smtClean="0"/>
              <a:t>Select relevant layers and drag them in…</a:t>
            </a:r>
          </a:p>
          <a:p>
            <a:r>
              <a:rPr lang="en-US" dirty="0" smtClean="0"/>
              <a:t>Repeat</a:t>
            </a:r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362200"/>
            <a:ext cx="170497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4419600"/>
            <a:ext cx="19050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1600200"/>
            <a:ext cx="1543050" cy="28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4572000"/>
            <a:ext cx="200025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 </a:t>
            </a:r>
            <a:r>
              <a:rPr lang="en-US" dirty="0" smtClean="0"/>
              <a:t>F: Selections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Task—Make selection using the Quick Selection tool</a:t>
            </a:r>
          </a:p>
          <a:p>
            <a:r>
              <a:rPr lang="en-US" dirty="0" smtClean="0"/>
              <a:t>Task—Refine selections usin</a:t>
            </a:r>
            <a:r>
              <a:rPr lang="en-US" dirty="0" smtClean="0"/>
              <a:t>g Quick Mask mode</a:t>
            </a: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It’s a brush you can use to magically select things; click and drag over an area</a:t>
            </a:r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2819400"/>
            <a:ext cx="5034682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4343400"/>
            <a:ext cx="252412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Restricting Adjustments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Paint on the mask in black to take areas out of the adjustment (return those areas to normal)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3733800"/>
            <a:ext cx="5244134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553200" y="3581400"/>
            <a:ext cx="198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Notice that left half was adjusted back to normal and right half had not been adjusted  yet and remains dark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Won’t Get It All…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Small areas are hard to reach…modify brush size or use a different tool (Polygonal lasso set to “add to selection” is useful for getting pointy parts)</a:t>
            </a:r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Mask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Allows you to select with a paint brush by painting in white</a:t>
            </a:r>
          </a:p>
          <a:p>
            <a:r>
              <a:rPr lang="en-US" dirty="0" smtClean="0"/>
              <a:t>Allows you to “deselect” parts by painting in black</a:t>
            </a:r>
          </a:p>
          <a:p>
            <a:r>
              <a:rPr lang="en-US" dirty="0" smtClean="0"/>
              <a:t>Shows a red overlay in the non-selected region</a:t>
            </a:r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685799"/>
            <a:ext cx="457200" cy="424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Mask</a:t>
            </a:r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1" y="1600200"/>
            <a:ext cx="5105400" cy="3066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4191000"/>
            <a:ext cx="333137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Mask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05000"/>
            <a:ext cx="5410200" cy="452628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After selecting, press Q or press the Quick Mask button again to go back to “marching ants” selection mode</a:t>
            </a:r>
          </a:p>
          <a:p>
            <a:r>
              <a:rPr lang="en-US" dirty="0" smtClean="0"/>
              <a:t>Click any selection tool</a:t>
            </a:r>
          </a:p>
          <a:p>
            <a:pPr lvl="1"/>
            <a:r>
              <a:rPr lang="en-US" dirty="0" smtClean="0"/>
              <a:t>Then, use REFINE EDGE on the options bar to check the selection</a:t>
            </a:r>
          </a:p>
          <a:p>
            <a:pPr lvl="1"/>
            <a:r>
              <a:rPr lang="en-US" dirty="0" smtClean="0"/>
              <a:t>Start with all set at zero</a:t>
            </a:r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1600200"/>
            <a:ext cx="493395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2057400"/>
            <a:ext cx="23050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 rot="16200000" flipV="1">
            <a:off x="6896100" y="5753100"/>
            <a:ext cx="9906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 flipH="1" flipV="1">
            <a:off x="7124700" y="5753100"/>
            <a:ext cx="9906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553200" y="6096000"/>
            <a:ext cx="1905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Check on black and white</a:t>
            </a:r>
            <a:endParaRPr 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Refine Edge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Checking on white… increased smooth.</a:t>
            </a:r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971800"/>
            <a:ext cx="7848600" cy="3178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Checking on black… looks good</a:t>
            </a:r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895600"/>
            <a:ext cx="5003344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096000" y="3200400"/>
            <a:ext cx="2286000" cy="2133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Press OK to finalize selection</a:t>
            </a:r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Tile Windows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Window&gt; Arrange&gt; Tile Vertically</a:t>
            </a:r>
            <a:endParaRPr 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2667000"/>
            <a:ext cx="4894898" cy="3272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Move Tool—Drag Over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4572000" cy="4526280"/>
          </a:xfrm>
        </p:spPr>
        <p:txBody>
          <a:bodyPr/>
          <a:lstStyle/>
          <a:p>
            <a:r>
              <a:rPr lang="en-US" dirty="0" smtClean="0"/>
              <a:t>Create a new blank layer before dragging so they don’t go inside a folder</a:t>
            </a:r>
          </a:p>
          <a:p>
            <a:r>
              <a:rPr lang="en-US" dirty="0" smtClean="0"/>
              <a:t>Rename girl layer </a:t>
            </a:r>
            <a:br>
              <a:rPr lang="en-US" dirty="0" smtClean="0"/>
            </a:br>
            <a:r>
              <a:rPr lang="en-US" dirty="0" smtClean="0"/>
              <a:t>reading</a:t>
            </a:r>
            <a:endParaRPr lang="en-US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600200"/>
            <a:ext cx="3200400" cy="4791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4648200"/>
            <a:ext cx="18097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752600"/>
            <a:ext cx="3609975" cy="262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276600"/>
            <a:ext cx="3860776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Move Tool</a:t>
            </a:r>
            <a:endParaRPr lang="en-US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752600"/>
            <a:ext cx="4556543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248400" y="2057400"/>
            <a:ext cx="2057400" cy="3124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Move over</a:t>
            </a:r>
          </a:p>
          <a:p>
            <a:pPr>
              <a:buFont typeface="Arial" pitchFamily="34" charset="0"/>
              <a:buChar char="•"/>
            </a:pPr>
            <a:r>
              <a:rPr lang="en-US" dirty="0" err="1" smtClean="0"/>
              <a:t>Control+T</a:t>
            </a:r>
            <a:r>
              <a:rPr lang="en-US" dirty="0" smtClean="0"/>
              <a:t> and size down (hold Shift in corner)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Reposition layer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Rename layer--boys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Dealing with Skin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Watch for cold or warm overtones to a picture; if cold (bluish), add a warming filter and if warm (</a:t>
            </a:r>
            <a:r>
              <a:rPr lang="en-US" dirty="0" err="1" smtClean="0"/>
              <a:t>orangish</a:t>
            </a:r>
            <a:r>
              <a:rPr lang="en-US" dirty="0" smtClean="0"/>
              <a:t>), add a cooling filter adjustment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733800"/>
            <a:ext cx="710565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Straight Arrow Connector 5"/>
          <p:cNvCxnSpPr/>
          <p:nvPr/>
        </p:nvCxnSpPr>
        <p:spPr>
          <a:xfrm rot="5400000">
            <a:off x="6591300" y="3924300"/>
            <a:ext cx="12954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6477000" y="3124200"/>
            <a:ext cx="21336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Adjust by painting so leaves are not </a:t>
            </a:r>
            <a:r>
              <a:rPr lang="en-US" sz="1400" dirty="0" err="1" smtClean="0"/>
              <a:t>orangish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Adjustment: Hue/Saturation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Click on the boys layer; add a Hue/Saturation Adjustment layer</a:t>
            </a:r>
          </a:p>
          <a:p>
            <a:r>
              <a:rPr lang="en-US" dirty="0" smtClean="0"/>
              <a:t>Layer&gt; New Adjustment Layer&gt; Hue/Sat</a:t>
            </a:r>
            <a:endParaRPr lang="en-US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3962400"/>
            <a:ext cx="4057650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rot="16200000" flipH="1">
            <a:off x="1866900" y="3543300"/>
            <a:ext cx="1219200" cy="9906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581400" y="5638800"/>
            <a:ext cx="44196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Check that box or the whole image will turn blue!</a:t>
            </a:r>
            <a:endParaRPr 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Adjustment: Hue/Saturation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rgbClr val="C00000"/>
            </a:solidFill>
          </a:ln>
        </p:spPr>
        <p:txBody>
          <a:bodyPr/>
          <a:lstStyle/>
          <a:p>
            <a:r>
              <a:rPr lang="en-US" dirty="0" smtClean="0"/>
              <a:t>Change Hue to blue and Saturation to whatever you like</a:t>
            </a:r>
          </a:p>
          <a:p>
            <a:r>
              <a:rPr lang="en-US" dirty="0" smtClean="0"/>
              <a:t>BE SURE COLORIZE IS CHECKED~!</a:t>
            </a:r>
            <a:endParaRPr lang="en-US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581400"/>
            <a:ext cx="727710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 Style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Boys layer—Inner Shadow</a:t>
            </a:r>
            <a:endParaRPr lang="en-US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971800"/>
            <a:ext cx="709612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1676400"/>
            <a:ext cx="183832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Marquee/Feather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marquee to select (no feather)</a:t>
            </a:r>
          </a:p>
          <a:p>
            <a:r>
              <a:rPr lang="en-US" dirty="0" smtClean="0"/>
              <a:t>Use Refine Edge to feather</a:t>
            </a:r>
            <a:endParaRPr lang="en-US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895600"/>
            <a:ext cx="7010400" cy="3366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Move Over</a:t>
            </a:r>
            <a:endParaRPr lang="en-US" dirty="0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600200"/>
            <a:ext cx="52482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133600" y="4572000"/>
            <a:ext cx="3733800" cy="167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Zoom out, transform, and position as shown.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Name layer and move to top of layer stack.</a:t>
            </a:r>
            <a:endParaRPr lang="en-US" dirty="0"/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3962400"/>
            <a:ext cx="184785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Adjustment—Black/White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Layer&gt; New Adjustment Layer&gt; Black and White</a:t>
            </a:r>
          </a:p>
          <a:p>
            <a:r>
              <a:rPr lang="en-US" dirty="0" smtClean="0"/>
              <a:t>Check to create clipping mask</a:t>
            </a:r>
          </a:p>
          <a:p>
            <a:r>
              <a:rPr lang="en-US" dirty="0" smtClean="0"/>
              <a:t>Click on layer mask (white box) to edit</a:t>
            </a:r>
            <a:endParaRPr 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5181600"/>
            <a:ext cx="187642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4953000"/>
            <a:ext cx="41529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Adjustment—Black/White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5410200" cy="4526280"/>
          </a:xfrm>
        </p:spPr>
        <p:txBody>
          <a:bodyPr/>
          <a:lstStyle/>
          <a:p>
            <a:r>
              <a:rPr lang="en-US" dirty="0" smtClean="0"/>
              <a:t>Using a SOFT black paintbrush, “paint out” the areas that should be in color (the sign and the people)</a:t>
            </a:r>
            <a:endParaRPr 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2590800"/>
            <a:ext cx="187642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828800"/>
            <a:ext cx="122872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4267200"/>
            <a:ext cx="531495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Checkpoint</a:t>
            </a:r>
            <a:endParaRPr lang="en-US" dirty="0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524000"/>
            <a:ext cx="5612739" cy="4927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 </a:t>
            </a:r>
            <a:r>
              <a:rPr lang="en-US" dirty="0" smtClean="0"/>
              <a:t>G: Pen Tool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Task—Create </a:t>
            </a:r>
            <a:r>
              <a:rPr lang="en-US" dirty="0" smtClean="0"/>
              <a:t>original shapes using the Pen Tool</a:t>
            </a:r>
            <a:endParaRPr lang="en-US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Pen Tool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Shape layers</a:t>
            </a:r>
          </a:p>
          <a:p>
            <a:r>
              <a:rPr lang="en-US" dirty="0" smtClean="0"/>
              <a:t>Click, let go, drag, click, let go, drag… (or you can click and drag and crazy curves happen) until you get back to the starting point: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1828800"/>
            <a:ext cx="1238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4495800"/>
            <a:ext cx="39052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Before &amp; After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0100" y="2886075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514600"/>
            <a:ext cx="28384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Pen Tool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Edit if needed with Direct Selection tool (white arrow)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Draw another!</a:t>
            </a: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2209800"/>
            <a:ext cx="39052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2438400"/>
            <a:ext cx="685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3886200"/>
            <a:ext cx="3397666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 Style</a:t>
            </a:r>
            <a:endParaRPr lang="en-US" dirty="0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514600"/>
            <a:ext cx="6286500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048000" y="5334000"/>
            <a:ext cx="39624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Add standard drop shadow and white 3px inside stroke</a:t>
            </a:r>
            <a:endParaRPr lang="en-US" dirty="0"/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838200"/>
            <a:ext cx="414337" cy="270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Part </a:t>
            </a:r>
            <a:r>
              <a:rPr lang="en-US" dirty="0" smtClean="0"/>
              <a:t>H: Placing Images and Clipping Masks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Task—Place edited images</a:t>
            </a:r>
          </a:p>
          <a:p>
            <a:r>
              <a:rPr lang="en-US" dirty="0" smtClean="0"/>
              <a:t>Task—Constrain images to a shape using clipping masks</a:t>
            </a:r>
            <a:endParaRPr lang="en-US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Clipping Mask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clip an image into a shape, the image goes above the shape (however, I always put them out of order first so I can make sure the shape is in the right spot)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4038600"/>
            <a:ext cx="3124650" cy="1967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4114800"/>
            <a:ext cx="2667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Clipping Mask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Hold Alt and click on the little line between layers; a little black padlock appears 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1371600"/>
            <a:ext cx="542550" cy="3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3581400"/>
            <a:ext cx="4572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 </a:t>
            </a:r>
            <a:r>
              <a:rPr lang="en-US" dirty="0" smtClean="0"/>
              <a:t>I: Masking Layers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Task—Create </a:t>
            </a:r>
            <a:r>
              <a:rPr lang="en-US" dirty="0" smtClean="0"/>
              <a:t>layer masks to “hide” parts of a layer</a:t>
            </a:r>
            <a:endParaRPr lang="en-US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 Mask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Select and move in image: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Place as shown</a:t>
            </a:r>
            <a:br>
              <a:rPr lang="en-US" dirty="0" smtClean="0"/>
            </a:b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Add a Layer Mask and rename layer:</a:t>
            </a:r>
            <a:endParaRPr lang="en-US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5029200"/>
            <a:ext cx="2028825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743200"/>
            <a:ext cx="3602465" cy="1265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1600200"/>
            <a:ext cx="1524000" cy="977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 Mask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Black is like an eraser (but reversible, so it’s better!! Eraser=bad!)</a:t>
            </a:r>
          </a:p>
          <a:p>
            <a:r>
              <a:rPr lang="en-US" dirty="0" smtClean="0"/>
              <a:t>Click ON the mask first</a:t>
            </a:r>
          </a:p>
          <a:p>
            <a:r>
              <a:rPr lang="en-US" dirty="0" smtClean="0"/>
              <a:t>Use soft black brush to blend/erase</a:t>
            </a:r>
            <a:endParaRPr lang="en-US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733800"/>
            <a:ext cx="12573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4114800"/>
            <a:ext cx="7877175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Adjustment: Hue/Saturation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Add Hue/Saturation Adjustment layer and tint (colorize) to blue:</a:t>
            </a:r>
          </a:p>
          <a:p>
            <a:r>
              <a:rPr lang="en-US" dirty="0" smtClean="0"/>
              <a:t>Layer&gt; New Adjustment Layer&gt; Hue/Sat (use clipping!)</a:t>
            </a:r>
            <a:endParaRPr lang="en-US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3200400"/>
            <a:ext cx="40576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4191000"/>
            <a:ext cx="6696075" cy="2105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 </a:t>
            </a:r>
            <a:r>
              <a:rPr lang="en-US" dirty="0" smtClean="0"/>
              <a:t>J: Final Touches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Task—Duplicate layer</a:t>
            </a:r>
          </a:p>
          <a:p>
            <a:r>
              <a:rPr lang="en-US" dirty="0" smtClean="0"/>
              <a:t>Task—Reposition layers for final layout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Adjustment Layers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514600"/>
            <a:ext cx="6334125" cy="3862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533400"/>
            <a:ext cx="2358798" cy="17495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Magic Wand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Select the red part of the flag:  </a:t>
            </a:r>
          </a:p>
          <a:p>
            <a:endParaRPr lang="en-US" dirty="0" smtClean="0"/>
          </a:p>
          <a:p>
            <a:r>
              <a:rPr lang="en-US" dirty="0" smtClean="0"/>
              <a:t>Move over…</a:t>
            </a:r>
          </a:p>
          <a:p>
            <a:endParaRPr lang="en-US" dirty="0" smtClean="0"/>
          </a:p>
          <a:p>
            <a:r>
              <a:rPr lang="en-US" dirty="0" smtClean="0"/>
              <a:t>Position/size:</a:t>
            </a:r>
            <a:endParaRPr lang="en-US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4724400"/>
            <a:ext cx="4038600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1828800"/>
            <a:ext cx="2102485" cy="302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2362200"/>
            <a:ext cx="2147888" cy="1441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Duplicate Layer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Make a copy of the logo layer</a:t>
            </a:r>
            <a:endParaRPr lang="en-US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1752600"/>
            <a:ext cx="2009775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4038600"/>
            <a:ext cx="2000250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 Overlay Layer Style</a:t>
            </a:r>
            <a:endParaRPr lang="en-US" dirty="0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828800"/>
            <a:ext cx="5257800" cy="224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943600" y="3276600"/>
            <a:ext cx="2819400" cy="167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Left side light blue, right side dark blue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Add drop shadow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4648200"/>
            <a:ext cx="3124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Reposition Layer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5715000" cy="4526280"/>
          </a:xfrm>
        </p:spPr>
        <p:txBody>
          <a:bodyPr/>
          <a:lstStyle/>
          <a:p>
            <a:r>
              <a:rPr lang="en-US" dirty="0" smtClean="0"/>
              <a:t>Move the Text Items layer group to the top of the stack</a:t>
            </a:r>
          </a:p>
          <a:p>
            <a:endParaRPr lang="en-US" dirty="0" smtClean="0"/>
          </a:p>
          <a:p>
            <a:r>
              <a:rPr lang="en-US" dirty="0" smtClean="0"/>
              <a:t>Then, move the Future Business Leaders layer out of Text Items and into Background Items (top of list)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0" y="1676400"/>
            <a:ext cx="198862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4038600"/>
            <a:ext cx="19729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Finished Poster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524000"/>
            <a:ext cx="3399260" cy="519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Selective Color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828800"/>
            <a:ext cx="7878222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4343400"/>
            <a:ext cx="1702613" cy="1447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248400" y="58674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Before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" y="11430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Increase intensity of reds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Levels Adjustment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Always a good idea for a final step…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362200"/>
            <a:ext cx="7486650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4724400"/>
            <a:ext cx="2358798" cy="17495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7391400" y="61722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Before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743</TotalTime>
  <Words>1099</Words>
  <Application>Microsoft Office PowerPoint</Application>
  <PresentationFormat>On-screen Show (4:3)</PresentationFormat>
  <Paragraphs>194</Paragraphs>
  <Slides>74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5" baseType="lpstr">
      <vt:lpstr>Foundry</vt:lpstr>
      <vt:lpstr>DESE Photoshop Workshop</vt:lpstr>
      <vt:lpstr>Part A: Preparation</vt:lpstr>
      <vt:lpstr>Adjustment Layers</vt:lpstr>
      <vt:lpstr>Restricting Adjustments</vt:lpstr>
      <vt:lpstr>Dealing with Skin</vt:lpstr>
      <vt:lpstr>Before &amp; After</vt:lpstr>
      <vt:lpstr>Adjustment Layers</vt:lpstr>
      <vt:lpstr>Selective Color</vt:lpstr>
      <vt:lpstr>Overall Levels Adjustment</vt:lpstr>
      <vt:lpstr>Part B: Document Setup</vt:lpstr>
      <vt:lpstr>File&gt;New</vt:lpstr>
      <vt:lpstr>Use paint bucket to fill background</vt:lpstr>
      <vt:lpstr>Create new layer and name layers</vt:lpstr>
      <vt:lpstr>Gradient Fill</vt:lpstr>
      <vt:lpstr>Draw the Gradient</vt:lpstr>
      <vt:lpstr>Part C: Brushes/Blending Modes</vt:lpstr>
      <vt:lpstr>Create new layer</vt:lpstr>
      <vt:lpstr>Brush tool/Load brushes</vt:lpstr>
      <vt:lpstr>Blending Modes</vt:lpstr>
      <vt:lpstr>Load More Brushes…</vt:lpstr>
      <vt:lpstr>Brushes Palette</vt:lpstr>
      <vt:lpstr>Layer Transparency</vt:lpstr>
      <vt:lpstr>Turn off Layer Visibilty</vt:lpstr>
      <vt:lpstr>Part D: Create Type, Transformations, and Apply Styles</vt:lpstr>
      <vt:lpstr>Type</vt:lpstr>
      <vt:lpstr>Rotate and Blending Mode</vt:lpstr>
      <vt:lpstr>Add Text and Rasterize Type</vt:lpstr>
      <vt:lpstr>Select Letter with Magic Wand</vt:lpstr>
      <vt:lpstr>Transform</vt:lpstr>
      <vt:lpstr>Checkpoint</vt:lpstr>
      <vt:lpstr>Layer Styles </vt:lpstr>
      <vt:lpstr>More Layer Styles</vt:lpstr>
      <vt:lpstr>And More…</vt:lpstr>
      <vt:lpstr>Completed Heading</vt:lpstr>
      <vt:lpstr>More Type</vt:lpstr>
      <vt:lpstr>Part E: Layer Groups</vt:lpstr>
      <vt:lpstr>Layer Groups</vt:lpstr>
      <vt:lpstr>Part F: Selections</vt:lpstr>
      <vt:lpstr>Quick Selection</vt:lpstr>
      <vt:lpstr>You Won’t Get It All…</vt:lpstr>
      <vt:lpstr>Quick Mask</vt:lpstr>
      <vt:lpstr>Quick Mask</vt:lpstr>
      <vt:lpstr>Quick Mask</vt:lpstr>
      <vt:lpstr>Refine Edge</vt:lpstr>
      <vt:lpstr>Refine</vt:lpstr>
      <vt:lpstr>Tile Windows</vt:lpstr>
      <vt:lpstr>Move Tool—Drag Over</vt:lpstr>
      <vt:lpstr>Select</vt:lpstr>
      <vt:lpstr>Move Tool</vt:lpstr>
      <vt:lpstr>Adjustment: Hue/Saturation</vt:lpstr>
      <vt:lpstr>Adjustment: Hue/Saturation</vt:lpstr>
      <vt:lpstr>Layer Style </vt:lpstr>
      <vt:lpstr>Marquee/Feather</vt:lpstr>
      <vt:lpstr>Move Over</vt:lpstr>
      <vt:lpstr>Adjustment—Black/White</vt:lpstr>
      <vt:lpstr>Adjustment—Black/White</vt:lpstr>
      <vt:lpstr>Checkpoint</vt:lpstr>
      <vt:lpstr>Part G: Pen Tool</vt:lpstr>
      <vt:lpstr>Pen Tool</vt:lpstr>
      <vt:lpstr>Pen Tool</vt:lpstr>
      <vt:lpstr>Layer Style</vt:lpstr>
      <vt:lpstr>Part H: Placing Images and Clipping Masks</vt:lpstr>
      <vt:lpstr>Clipping Mask</vt:lpstr>
      <vt:lpstr>Clipping Mask</vt:lpstr>
      <vt:lpstr>Part I: Masking Layers</vt:lpstr>
      <vt:lpstr>Layer Mask</vt:lpstr>
      <vt:lpstr>Layer Mask</vt:lpstr>
      <vt:lpstr>Adjustment: Hue/Saturation</vt:lpstr>
      <vt:lpstr>Part J: Final Touches</vt:lpstr>
      <vt:lpstr>Magic Wand</vt:lpstr>
      <vt:lpstr>Duplicate Layer</vt:lpstr>
      <vt:lpstr>Gradient Overlay Layer Style</vt:lpstr>
      <vt:lpstr>Reposition Layer</vt:lpstr>
      <vt:lpstr>Finished Poster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DESE Photoshop Workshop</dc:title>
  <dc:creator>tonyaskinner</dc:creator>
  <cp:lastModifiedBy>tskinner</cp:lastModifiedBy>
  <cp:revision>66</cp:revision>
  <dcterms:created xsi:type="dcterms:W3CDTF">2011-02-25T18:11:43Z</dcterms:created>
  <dcterms:modified xsi:type="dcterms:W3CDTF">2011-03-09T15:03:31Z</dcterms:modified>
</cp:coreProperties>
</file>