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8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E953D2-9A49-427D-9536-B7D451A250A3}" type="datetimeFigureOut">
              <a:rPr lang="en-US" smtClean="0"/>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3980514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953D2-9A49-427D-9536-B7D451A250A3}" type="datetimeFigureOut">
              <a:rPr lang="en-US" smtClean="0"/>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186711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953D2-9A49-427D-9536-B7D451A250A3}" type="datetimeFigureOut">
              <a:rPr lang="en-US" smtClean="0"/>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3695779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953D2-9A49-427D-9536-B7D451A250A3}" type="datetimeFigureOut">
              <a:rPr lang="en-US" smtClean="0"/>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215857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E953D2-9A49-427D-9536-B7D451A250A3}" type="datetimeFigureOut">
              <a:rPr lang="en-US" smtClean="0"/>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2799140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E953D2-9A49-427D-9536-B7D451A250A3}" type="datetimeFigureOut">
              <a:rPr lang="en-US" smtClean="0"/>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1655359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E953D2-9A49-427D-9536-B7D451A250A3}" type="datetimeFigureOut">
              <a:rPr lang="en-US" smtClean="0"/>
              <a:t>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1830716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E953D2-9A49-427D-9536-B7D451A250A3}" type="datetimeFigureOut">
              <a:rPr lang="en-US" smtClean="0"/>
              <a:t>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3355319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953D2-9A49-427D-9536-B7D451A250A3}" type="datetimeFigureOut">
              <a:rPr lang="en-US" smtClean="0"/>
              <a:t>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3451240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953D2-9A49-427D-9536-B7D451A250A3}" type="datetimeFigureOut">
              <a:rPr lang="en-US" smtClean="0"/>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111815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953D2-9A49-427D-9536-B7D451A250A3}" type="datetimeFigureOut">
              <a:rPr lang="en-US" smtClean="0"/>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98032-365B-4DFF-98D8-97E907DF312D}" type="slidenum">
              <a:rPr lang="en-US" smtClean="0"/>
              <a:t>‹#›</a:t>
            </a:fld>
            <a:endParaRPr lang="en-US"/>
          </a:p>
        </p:txBody>
      </p:sp>
    </p:spTree>
    <p:extLst>
      <p:ext uri="{BB962C8B-B14F-4D97-AF65-F5344CB8AC3E}">
        <p14:creationId xmlns:p14="http://schemas.microsoft.com/office/powerpoint/2010/main" val="1818146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953D2-9A49-427D-9536-B7D451A250A3}" type="datetimeFigureOut">
              <a:rPr lang="en-US" smtClean="0"/>
              <a:t>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98032-365B-4DFF-98D8-97E907DF312D}" type="slidenum">
              <a:rPr lang="en-US" smtClean="0"/>
              <a:t>‹#›</a:t>
            </a:fld>
            <a:endParaRPr lang="en-US"/>
          </a:p>
        </p:txBody>
      </p:sp>
    </p:spTree>
    <p:extLst>
      <p:ext uri="{BB962C8B-B14F-4D97-AF65-F5344CB8AC3E}">
        <p14:creationId xmlns:p14="http://schemas.microsoft.com/office/powerpoint/2010/main" val="1979135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1470025"/>
          </a:xfrm>
        </p:spPr>
        <p:txBody>
          <a:bodyPr/>
          <a:lstStyle/>
          <a:p>
            <a:r>
              <a:rPr lang="en-US" dirty="0" smtClean="0"/>
              <a:t>Photoshop/Illustrator</a:t>
            </a:r>
            <a:endParaRPr lang="en-US" dirty="0"/>
          </a:p>
        </p:txBody>
      </p:sp>
      <p:sp>
        <p:nvSpPr>
          <p:cNvPr id="3" name="Subtitle 2"/>
          <p:cNvSpPr>
            <a:spLocks noGrp="1"/>
          </p:cNvSpPr>
          <p:nvPr>
            <p:ph type="subTitle" idx="1"/>
          </p:nvPr>
        </p:nvSpPr>
        <p:spPr>
          <a:xfrm>
            <a:off x="685800" y="1371600"/>
            <a:ext cx="8077200" cy="5486400"/>
          </a:xfrm>
        </p:spPr>
        <p:txBody>
          <a:bodyPr>
            <a:normAutofit fontScale="55000" lnSpcReduction="20000"/>
          </a:bodyPr>
          <a:lstStyle/>
          <a:p>
            <a:r>
              <a:rPr lang="en-US" dirty="0"/>
              <a:t>For the written portion of the examinations, the students will be offered approx. 30  questions that will require short written answers. The student will choose 10 of these questions that they feel most comfortable answering. . They will not however answer all 30 them and hope to </a:t>
            </a:r>
            <a:r>
              <a:rPr lang="en-US" dirty="0" err="1"/>
              <a:t>to</a:t>
            </a:r>
            <a:r>
              <a:rPr lang="en-US" dirty="0"/>
              <a:t> get 10  right, they will be only graded on choosing 10  and the answers they provide for those specific questions. </a:t>
            </a:r>
            <a:br>
              <a:rPr lang="en-US" dirty="0"/>
            </a:br>
            <a:r>
              <a:rPr lang="en-US" dirty="0"/>
              <a:t/>
            </a:r>
            <a:br>
              <a:rPr lang="en-US" dirty="0"/>
            </a:br>
            <a:r>
              <a:rPr lang="en-US" dirty="0"/>
              <a:t>These questions are taken straight out of the Adobe Photoshop 'Classroom in a book' for CS3. The review questions can be found at the end of each Lesson in the book. We may update some of the questions to later versions for those students learning later version, but the CS3 questions will remain on there and essentially these questions would pertain to CS3-CS5 so I think that students working in CS3 will be fine with this test. The major changes with the different software are new tools that could be incorporated into the practicum part of the test, but it will not be necessary, so students using older Adobe products than CS5 should be fine.</a:t>
            </a:r>
            <a:br>
              <a:rPr lang="en-US" dirty="0"/>
            </a:br>
            <a:r>
              <a:rPr lang="en-US" dirty="0"/>
              <a:t/>
            </a:r>
            <a:br>
              <a:rPr lang="en-US" dirty="0"/>
            </a:br>
            <a:r>
              <a:rPr lang="en-US" dirty="0"/>
              <a:t>So for example for the Photoshop test (written section) a question might be:</a:t>
            </a:r>
            <a:br>
              <a:rPr lang="en-US" dirty="0"/>
            </a:br>
            <a:r>
              <a:rPr lang="en-US" dirty="0"/>
              <a:t>Describe two types of images you can open in Photoshop and for Illustrator:</a:t>
            </a:r>
            <a:br>
              <a:rPr lang="en-US" dirty="0"/>
            </a:br>
            <a:r>
              <a:rPr lang="en-US" dirty="0"/>
              <a:t>Describe two ways to change your view of a document</a:t>
            </a:r>
            <a:br>
              <a:rPr lang="en-US" dirty="0"/>
            </a:br>
            <a:r>
              <a:rPr lang="en-US" dirty="0"/>
              <a:t/>
            </a:r>
            <a:br>
              <a:rPr lang="en-US" dirty="0"/>
            </a:br>
            <a:r>
              <a:rPr lang="en-US" dirty="0"/>
              <a:t>The teachers can compare these above 2 questions with review questions they have at the end of lessons in any version of their 'classroom in a book' for Photoshop or Illustrator to feel confident that they are studying the correct questions.</a:t>
            </a:r>
          </a:p>
          <a:p>
            <a:endParaRPr lang="en-US" dirty="0"/>
          </a:p>
        </p:txBody>
      </p:sp>
    </p:spTree>
    <p:extLst>
      <p:ext uri="{BB962C8B-B14F-4D97-AF65-F5344CB8AC3E}">
        <p14:creationId xmlns:p14="http://schemas.microsoft.com/office/powerpoint/2010/main" val="364025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can you select an object that has no fill?</a:t>
            </a:r>
            <a:endParaRPr lang="en-US" dirty="0"/>
          </a:p>
        </p:txBody>
      </p:sp>
      <p:sp>
        <p:nvSpPr>
          <p:cNvPr id="3" name="Content Placeholder 2"/>
          <p:cNvSpPr>
            <a:spLocks noGrp="1"/>
          </p:cNvSpPr>
          <p:nvPr>
            <p:ph idx="1"/>
          </p:nvPr>
        </p:nvSpPr>
        <p:spPr/>
        <p:txBody>
          <a:bodyPr/>
          <a:lstStyle/>
          <a:p>
            <a:pPr marL="137160" indent="0">
              <a:buNone/>
            </a:pPr>
            <a:r>
              <a:rPr lang="en-US" dirty="0"/>
              <a:t>You can select items that have no fill by clicking the stroke or dragging a </a:t>
            </a:r>
            <a:r>
              <a:rPr lang="en-US" dirty="0" smtClean="0"/>
              <a:t>marquee across </a:t>
            </a:r>
            <a:r>
              <a:rPr lang="en-US" dirty="0"/>
              <a:t>the object.</a:t>
            </a:r>
          </a:p>
        </p:txBody>
      </p:sp>
    </p:spTree>
    <p:extLst>
      <p:ext uri="{BB962C8B-B14F-4D97-AF65-F5344CB8AC3E}">
        <p14:creationId xmlns:p14="http://schemas.microsoft.com/office/powerpoint/2010/main" val="183214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Name two ways you can select an item in a group without choosing Object &gt; Ungroup.</a:t>
            </a:r>
            <a:endParaRPr lang="en-US" sz="2800" dirty="0"/>
          </a:p>
        </p:txBody>
      </p:sp>
      <p:sp>
        <p:nvSpPr>
          <p:cNvPr id="3" name="Content Placeholder 2"/>
          <p:cNvSpPr>
            <a:spLocks noGrp="1"/>
          </p:cNvSpPr>
          <p:nvPr>
            <p:ph idx="1"/>
          </p:nvPr>
        </p:nvSpPr>
        <p:spPr/>
        <p:txBody>
          <a:bodyPr>
            <a:normAutofit lnSpcReduction="10000"/>
          </a:bodyPr>
          <a:lstStyle/>
          <a:p>
            <a:pPr marL="137160" indent="0">
              <a:buNone/>
            </a:pPr>
            <a:r>
              <a:rPr lang="en-US" dirty="0"/>
              <a:t>Using the Group Selection tool, you can click once to select an individual item </a:t>
            </a:r>
            <a:r>
              <a:rPr lang="en-US" dirty="0" smtClean="0"/>
              <a:t>within a </a:t>
            </a:r>
            <a:r>
              <a:rPr lang="en-US" dirty="0"/>
              <a:t>group. Click again to add the next grouped items to the selection. Read Lesson 8</a:t>
            </a:r>
            <a:r>
              <a:rPr lang="en-US" dirty="0" smtClean="0"/>
              <a:t>, “</a:t>
            </a:r>
            <a:r>
              <a:rPr lang="en-US" dirty="0"/>
              <a:t>Working with Layers,” to see how you can use layers to make complex selections. </a:t>
            </a:r>
            <a:r>
              <a:rPr lang="en-US" dirty="0" smtClean="0"/>
              <a:t>You can </a:t>
            </a:r>
            <a:r>
              <a:rPr lang="en-US" dirty="0"/>
              <a:t>also double-click the group to enter isolation mode, edit the shapes as needed, </a:t>
            </a:r>
            <a:r>
              <a:rPr lang="en-US" dirty="0" smtClean="0"/>
              <a:t>and then </a:t>
            </a:r>
            <a:r>
              <a:rPr lang="en-US" dirty="0"/>
              <a:t>exit isolation mode by pressing the Escape key or by double-clicking outside </a:t>
            </a:r>
            <a:r>
              <a:rPr lang="en-US" dirty="0" smtClean="0"/>
              <a:t>of the </a:t>
            </a:r>
            <a:r>
              <a:rPr lang="en-US" dirty="0"/>
              <a:t>group.</a:t>
            </a:r>
          </a:p>
        </p:txBody>
      </p:sp>
    </p:spTree>
    <p:extLst>
      <p:ext uri="{BB962C8B-B14F-4D97-AF65-F5344CB8AC3E}">
        <p14:creationId xmlns:p14="http://schemas.microsoft.com/office/powerpoint/2010/main" val="1558812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edit the shape of an object?</a:t>
            </a:r>
            <a:endParaRPr lang="en-US" dirty="0"/>
          </a:p>
        </p:txBody>
      </p:sp>
      <p:sp>
        <p:nvSpPr>
          <p:cNvPr id="3" name="Content Placeholder 2"/>
          <p:cNvSpPr>
            <a:spLocks noGrp="1"/>
          </p:cNvSpPr>
          <p:nvPr>
            <p:ph idx="1"/>
          </p:nvPr>
        </p:nvSpPr>
        <p:spPr/>
        <p:txBody>
          <a:bodyPr/>
          <a:lstStyle/>
          <a:p>
            <a:pPr marL="137160" indent="0">
              <a:buNone/>
            </a:pPr>
            <a:r>
              <a:rPr lang="en-US" dirty="0"/>
              <a:t>Using the Direct Selection tool, you can select one or more individual anchor </a:t>
            </a:r>
            <a:r>
              <a:rPr lang="en-US" dirty="0" smtClean="0"/>
              <a:t>points and </a:t>
            </a:r>
            <a:r>
              <a:rPr lang="en-US" dirty="0"/>
              <a:t>make changes to the shape of an object..</a:t>
            </a:r>
          </a:p>
        </p:txBody>
      </p:sp>
    </p:spTree>
    <p:extLst>
      <p:ext uri="{BB962C8B-B14F-4D97-AF65-F5344CB8AC3E}">
        <p14:creationId xmlns:p14="http://schemas.microsoft.com/office/powerpoint/2010/main" val="172153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What should you do after creating a selection that you are going to use repeatedly?</a:t>
            </a:r>
            <a:endParaRPr lang="en-US" sz="2800" dirty="0"/>
          </a:p>
        </p:txBody>
      </p:sp>
      <p:sp>
        <p:nvSpPr>
          <p:cNvPr id="3" name="Content Placeholder 2"/>
          <p:cNvSpPr>
            <a:spLocks noGrp="1"/>
          </p:cNvSpPr>
          <p:nvPr>
            <p:ph idx="1"/>
          </p:nvPr>
        </p:nvSpPr>
        <p:spPr/>
        <p:txBody>
          <a:bodyPr/>
          <a:lstStyle/>
          <a:p>
            <a:pPr marL="137160" indent="0">
              <a:buNone/>
            </a:pPr>
            <a:r>
              <a:rPr lang="en-US" dirty="0"/>
              <a:t>For any selection that you anticipate using again, choose Select &gt; Save Selection. </a:t>
            </a:r>
            <a:r>
              <a:rPr lang="en-US" dirty="0" smtClean="0"/>
              <a:t>Name the </a:t>
            </a:r>
            <a:r>
              <a:rPr lang="en-US" dirty="0"/>
              <a:t>selection so that you can reselect it at any time from the Select menu.</a:t>
            </a:r>
          </a:p>
        </p:txBody>
      </p:sp>
    </p:spTree>
    <p:extLst>
      <p:ext uri="{BB962C8B-B14F-4D97-AF65-F5344CB8AC3E}">
        <p14:creationId xmlns:p14="http://schemas.microsoft.com/office/powerpoint/2010/main" val="1071449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If something is preventing you from selecting an object, name two ways to select the</a:t>
            </a:r>
            <a:br>
              <a:rPr lang="en-US" sz="2800" b="0" dirty="0"/>
            </a:br>
            <a:r>
              <a:rPr lang="en-US" sz="2800" b="0" dirty="0"/>
              <a:t>blocked object.</a:t>
            </a:r>
            <a:endParaRPr lang="en-US" sz="2800" dirty="0"/>
          </a:p>
        </p:txBody>
      </p:sp>
      <p:sp>
        <p:nvSpPr>
          <p:cNvPr id="3" name="Content Placeholder 2"/>
          <p:cNvSpPr>
            <a:spLocks noGrp="1"/>
          </p:cNvSpPr>
          <p:nvPr>
            <p:ph idx="1"/>
          </p:nvPr>
        </p:nvSpPr>
        <p:spPr/>
        <p:txBody>
          <a:bodyPr>
            <a:normAutofit lnSpcReduction="10000"/>
          </a:bodyPr>
          <a:lstStyle/>
          <a:p>
            <a:pPr marL="137160" indent="0">
              <a:buNone/>
            </a:pPr>
            <a:r>
              <a:rPr lang="en-US" dirty="0"/>
              <a:t>If something is blocking your access to an object, you can choose Object &gt; Hide </a:t>
            </a:r>
            <a:r>
              <a:rPr lang="en-US" dirty="0" smtClean="0"/>
              <a:t>&gt; Selection </a:t>
            </a:r>
            <a:r>
              <a:rPr lang="en-US" dirty="0"/>
              <a:t>to hide the blocking object. The object is not deleted, just hidden in the </a:t>
            </a:r>
            <a:r>
              <a:rPr lang="en-US" dirty="0" smtClean="0"/>
              <a:t>same position </a:t>
            </a:r>
            <a:r>
              <a:rPr lang="en-US" dirty="0"/>
              <a:t>until you choose Object &gt; Show All. You can also use the Selection tool </a:t>
            </a:r>
            <a:r>
              <a:rPr lang="en-US" dirty="0" smtClean="0"/>
              <a:t>to select </a:t>
            </a:r>
            <a:r>
              <a:rPr lang="en-US" dirty="0"/>
              <a:t>behind content by pressing the Ctrl (Windows) or </a:t>
            </a:r>
            <a:r>
              <a:rPr lang="en-US" dirty="0" err="1"/>
              <a:t>Cmd</a:t>
            </a:r>
            <a:r>
              <a:rPr lang="en-US" dirty="0"/>
              <a:t> (Mac OS) key, and then</a:t>
            </a:r>
          </a:p>
          <a:p>
            <a:pPr marL="137160" indent="0">
              <a:buNone/>
            </a:pPr>
            <a:r>
              <a:rPr lang="en-US" dirty="0"/>
              <a:t>clicking on the overlapping objects.</a:t>
            </a:r>
          </a:p>
        </p:txBody>
      </p:sp>
    </p:spTree>
    <p:extLst>
      <p:ext uri="{BB962C8B-B14F-4D97-AF65-F5344CB8AC3E}">
        <p14:creationId xmlns:p14="http://schemas.microsoft.com/office/powerpoint/2010/main" val="2550324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To align objects to the </a:t>
            </a:r>
            <a:r>
              <a:rPr lang="en-US" sz="2000" dirty="0" err="1"/>
              <a:t>artboard</a:t>
            </a:r>
            <a:r>
              <a:rPr lang="en-US" sz="2000" dirty="0"/>
              <a:t>, what do you need to first select in the Align panel or</a:t>
            </a:r>
            <a:br>
              <a:rPr lang="en-US" sz="2000" dirty="0"/>
            </a:br>
            <a:r>
              <a:rPr lang="en-US" sz="2000" dirty="0"/>
              <a:t>Control panel before you choose an alignment option?</a:t>
            </a:r>
          </a:p>
        </p:txBody>
      </p:sp>
      <p:sp>
        <p:nvSpPr>
          <p:cNvPr id="3" name="Content Placeholder 2"/>
          <p:cNvSpPr>
            <a:spLocks noGrp="1"/>
          </p:cNvSpPr>
          <p:nvPr>
            <p:ph idx="1"/>
          </p:nvPr>
        </p:nvSpPr>
        <p:spPr/>
        <p:txBody>
          <a:bodyPr/>
          <a:lstStyle/>
          <a:p>
            <a:pPr marL="137160" indent="0">
              <a:buNone/>
            </a:pPr>
            <a:r>
              <a:rPr lang="en-US" dirty="0"/>
              <a:t>To align objects to an </a:t>
            </a:r>
            <a:r>
              <a:rPr lang="en-US" dirty="0" err="1"/>
              <a:t>artboard</a:t>
            </a:r>
            <a:r>
              <a:rPr lang="en-US" dirty="0"/>
              <a:t>, first select the Align To </a:t>
            </a:r>
            <a:r>
              <a:rPr lang="en-US" dirty="0" err="1"/>
              <a:t>Artboard</a:t>
            </a:r>
            <a:r>
              <a:rPr lang="en-US" dirty="0"/>
              <a:t> option.</a:t>
            </a:r>
          </a:p>
        </p:txBody>
      </p:sp>
    </p:spTree>
    <p:extLst>
      <p:ext uri="{BB962C8B-B14F-4D97-AF65-F5344CB8AC3E}">
        <p14:creationId xmlns:p14="http://schemas.microsoft.com/office/powerpoint/2010/main" val="3994984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Three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24098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What are the basic shape tools? Describe how to tear or separate a group of shape tools</a:t>
            </a:r>
            <a:br>
              <a:rPr lang="en-US" sz="2800" b="0" dirty="0"/>
            </a:br>
            <a:r>
              <a:rPr lang="en-US" sz="2800" b="0" dirty="0"/>
              <a:t>away from the Tools panel.</a:t>
            </a:r>
            <a:endParaRPr lang="en-US" sz="2800" dirty="0"/>
          </a:p>
        </p:txBody>
      </p:sp>
      <p:sp>
        <p:nvSpPr>
          <p:cNvPr id="3" name="Content Placeholder 2"/>
          <p:cNvSpPr>
            <a:spLocks noGrp="1"/>
          </p:cNvSpPr>
          <p:nvPr>
            <p:ph idx="1"/>
          </p:nvPr>
        </p:nvSpPr>
        <p:spPr/>
        <p:txBody>
          <a:bodyPr>
            <a:normAutofit lnSpcReduction="10000"/>
          </a:bodyPr>
          <a:lstStyle/>
          <a:p>
            <a:pPr marL="137160" indent="0">
              <a:buNone/>
            </a:pPr>
            <a:r>
              <a:rPr lang="en-US" dirty="0"/>
              <a:t>There are six basic shape tools: </a:t>
            </a:r>
            <a:r>
              <a:rPr lang="en-US" dirty="0" smtClean="0"/>
              <a:t>Rectangle, Rounded </a:t>
            </a:r>
            <a:r>
              <a:rPr lang="en-US" dirty="0"/>
              <a:t>Rectangle, Ellipse, Polygon, </a:t>
            </a:r>
            <a:r>
              <a:rPr lang="en-US" dirty="0" smtClean="0"/>
              <a:t>Star, and </a:t>
            </a:r>
            <a:r>
              <a:rPr lang="en-US" dirty="0"/>
              <a:t>Flare. To tear off a group of tools from the Tools panel, position the pointer </a:t>
            </a:r>
            <a:r>
              <a:rPr lang="en-US" dirty="0" smtClean="0"/>
              <a:t>over the </a:t>
            </a:r>
            <a:r>
              <a:rPr lang="en-US" dirty="0"/>
              <a:t>tool that appears in the Tools panel and hold down the mouse button until </a:t>
            </a:r>
            <a:r>
              <a:rPr lang="en-US" dirty="0" smtClean="0"/>
              <a:t>the group </a:t>
            </a:r>
            <a:r>
              <a:rPr lang="en-US" dirty="0"/>
              <a:t>of tools appears. Without releasing the mouse button, drag to the triangle at </a:t>
            </a:r>
            <a:r>
              <a:rPr lang="en-US" dirty="0" smtClean="0"/>
              <a:t>the bottom </a:t>
            </a:r>
            <a:r>
              <a:rPr lang="en-US" dirty="0"/>
              <a:t>of the group, and then release the mouse button to tear off the group.</a:t>
            </a:r>
          </a:p>
        </p:txBody>
      </p:sp>
    </p:spTree>
    <p:extLst>
      <p:ext uri="{BB962C8B-B14F-4D97-AF65-F5344CB8AC3E}">
        <p14:creationId xmlns:p14="http://schemas.microsoft.com/office/powerpoint/2010/main" val="3178553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select a shape with no fill?</a:t>
            </a:r>
            <a:endParaRPr lang="en-US" dirty="0"/>
          </a:p>
        </p:txBody>
      </p:sp>
      <p:sp>
        <p:nvSpPr>
          <p:cNvPr id="3" name="Content Placeholder 2"/>
          <p:cNvSpPr>
            <a:spLocks noGrp="1"/>
          </p:cNvSpPr>
          <p:nvPr>
            <p:ph idx="1"/>
          </p:nvPr>
        </p:nvSpPr>
        <p:spPr/>
        <p:txBody>
          <a:bodyPr/>
          <a:lstStyle/>
          <a:p>
            <a:r>
              <a:rPr lang="en-US" dirty="0"/>
              <a:t>Items that have no fill can be selected by clicking the stroke.</a:t>
            </a:r>
          </a:p>
        </p:txBody>
      </p:sp>
    </p:spTree>
    <p:extLst>
      <p:ext uri="{BB962C8B-B14F-4D97-AF65-F5344CB8AC3E}">
        <p14:creationId xmlns:p14="http://schemas.microsoft.com/office/powerpoint/2010/main" val="2693944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How do you draw a square?</a:t>
            </a:r>
            <a:endParaRPr lang="en-US" dirty="0"/>
          </a:p>
        </p:txBody>
      </p:sp>
      <p:sp>
        <p:nvSpPr>
          <p:cNvPr id="3" name="Content Placeholder 2"/>
          <p:cNvSpPr>
            <a:spLocks noGrp="1"/>
          </p:cNvSpPr>
          <p:nvPr>
            <p:ph idx="1"/>
          </p:nvPr>
        </p:nvSpPr>
        <p:spPr/>
        <p:txBody>
          <a:bodyPr/>
          <a:lstStyle/>
          <a:p>
            <a:pPr marL="137160" indent="0">
              <a:buNone/>
            </a:pPr>
            <a:r>
              <a:rPr lang="en-US" dirty="0"/>
              <a:t>To draw a square, select the Rectangle tool in the Tools panel. Hold down the Shift </a:t>
            </a:r>
            <a:r>
              <a:rPr lang="en-US" dirty="0" smtClean="0"/>
              <a:t>key and </a:t>
            </a:r>
            <a:r>
              <a:rPr lang="en-US" dirty="0"/>
              <a:t>drag to draw the square, or click the </a:t>
            </a:r>
            <a:r>
              <a:rPr lang="en-US" dirty="0" err="1"/>
              <a:t>artboard</a:t>
            </a:r>
            <a:r>
              <a:rPr lang="en-US" dirty="0"/>
              <a:t> to enter equal dimensions for </a:t>
            </a:r>
            <a:r>
              <a:rPr lang="en-US" dirty="0" smtClean="0"/>
              <a:t>the width </a:t>
            </a:r>
            <a:r>
              <a:rPr lang="en-US" dirty="0"/>
              <a:t>and height in the Rectangle dialog box.</a:t>
            </a:r>
          </a:p>
        </p:txBody>
      </p:sp>
    </p:spTree>
    <p:extLst>
      <p:ext uri="{BB962C8B-B14F-4D97-AF65-F5344CB8AC3E}">
        <p14:creationId xmlns:p14="http://schemas.microsoft.com/office/powerpoint/2010/main" val="3116264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 the Photoshop practical:</a:t>
            </a:r>
            <a:endParaRPr lang="en-US" dirty="0"/>
          </a:p>
        </p:txBody>
      </p:sp>
      <p:sp>
        <p:nvSpPr>
          <p:cNvPr id="3" name="Content Placeholder 2"/>
          <p:cNvSpPr>
            <a:spLocks noGrp="1"/>
          </p:cNvSpPr>
          <p:nvPr>
            <p:ph idx="1"/>
          </p:nvPr>
        </p:nvSpPr>
        <p:spPr/>
        <p:txBody>
          <a:bodyPr>
            <a:normAutofit fontScale="62500" lnSpcReduction="20000"/>
          </a:bodyPr>
          <a:lstStyle/>
          <a:p>
            <a:r>
              <a:rPr lang="en-US" dirty="0"/>
              <a:t/>
            </a:r>
            <a:br>
              <a:rPr lang="en-US" dirty="0"/>
            </a:br>
            <a:r>
              <a:rPr lang="en-US" dirty="0"/>
              <a:t>Students will be given several (3-5) images (background and foreground objects and/or landscapes) that they will need to repair and layer together to make a 'movie poster'. Their skills will need to include the ability to create layers, vector-based clipping paths, change contrast of photos, repairing 'tears and scratches' with cloning, healing brush and patch tools, change the size/proportions of images to match, use sponge tool, understand contrast and saturation of colors, etc. </a:t>
            </a:r>
            <a:br>
              <a:rPr lang="en-US" dirty="0"/>
            </a:br>
            <a:r>
              <a:rPr lang="en-US" dirty="0"/>
              <a:t/>
            </a:r>
            <a:br>
              <a:rPr lang="en-US" dirty="0"/>
            </a:br>
            <a:r>
              <a:rPr lang="en-US" dirty="0"/>
              <a:t>The students will also save and name their project at 2 or 3 points throughout their progress to show the proctor so that they know the work is original and done with correct methods.</a:t>
            </a:r>
            <a:br>
              <a:rPr lang="en-US" dirty="0"/>
            </a:br>
            <a:r>
              <a:rPr lang="en-US" dirty="0"/>
              <a:t/>
            </a:r>
            <a:br>
              <a:rPr lang="en-US" dirty="0"/>
            </a:br>
            <a:r>
              <a:rPr lang="en-US" dirty="0"/>
              <a:t>The final project will be a movie poster that appears to be a singe file (made from images provided) and will also require the student to apply where appropriate, text that will also be provided (movie title, actor names etc.)</a:t>
            </a:r>
          </a:p>
          <a:p>
            <a:endParaRPr lang="en-US" dirty="0"/>
          </a:p>
        </p:txBody>
      </p:sp>
    </p:spTree>
    <p:extLst>
      <p:ext uri="{BB962C8B-B14F-4D97-AF65-F5344CB8AC3E}">
        <p14:creationId xmlns:p14="http://schemas.microsoft.com/office/powerpoint/2010/main" val="2309517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change the number of sides on a polygon as you draw?</a:t>
            </a:r>
            <a:endParaRPr lang="en-US" dirty="0"/>
          </a:p>
        </p:txBody>
      </p:sp>
      <p:sp>
        <p:nvSpPr>
          <p:cNvPr id="3" name="Content Placeholder 2"/>
          <p:cNvSpPr>
            <a:spLocks noGrp="1"/>
          </p:cNvSpPr>
          <p:nvPr>
            <p:ph idx="1"/>
          </p:nvPr>
        </p:nvSpPr>
        <p:spPr/>
        <p:txBody>
          <a:bodyPr/>
          <a:lstStyle/>
          <a:p>
            <a:pPr marL="137160" indent="0">
              <a:buNone/>
            </a:pPr>
            <a:r>
              <a:rPr lang="en-US" dirty="0"/>
              <a:t>To change the number of sides on a polygon as you draw, select the Polygon tool in </a:t>
            </a:r>
            <a:r>
              <a:rPr lang="en-US" dirty="0" smtClean="0"/>
              <a:t>the Tools </a:t>
            </a:r>
            <a:r>
              <a:rPr lang="en-US" dirty="0"/>
              <a:t>panel. Start dragging to draw the shape, and hold down the Down Arrow key </a:t>
            </a:r>
            <a:r>
              <a:rPr lang="en-US" dirty="0" smtClean="0"/>
              <a:t>to reduce </a:t>
            </a:r>
            <a:r>
              <a:rPr lang="en-US" dirty="0"/>
              <a:t>the number of sides and the Up Arrow key to increase the number of sides.</a:t>
            </a:r>
          </a:p>
        </p:txBody>
      </p:sp>
    </p:spTree>
    <p:extLst>
      <p:ext uri="{BB962C8B-B14F-4D97-AF65-F5344CB8AC3E}">
        <p14:creationId xmlns:p14="http://schemas.microsoft.com/office/powerpoint/2010/main" val="1225529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Name two ways you can combine several shapes into one.</a:t>
            </a:r>
            <a:endParaRPr lang="en-US" dirty="0"/>
          </a:p>
        </p:txBody>
      </p:sp>
      <p:sp>
        <p:nvSpPr>
          <p:cNvPr id="3" name="Content Placeholder 2"/>
          <p:cNvSpPr>
            <a:spLocks noGrp="1"/>
          </p:cNvSpPr>
          <p:nvPr>
            <p:ph idx="1"/>
          </p:nvPr>
        </p:nvSpPr>
        <p:spPr/>
        <p:txBody>
          <a:bodyPr/>
          <a:lstStyle/>
          <a:p>
            <a:pPr marL="137160" indent="0">
              <a:buNone/>
            </a:pPr>
            <a:r>
              <a:rPr lang="en-US" dirty="0"/>
              <a:t>Using the Shape Builder tool, you can visually and intuitively merge, delete, fill and </a:t>
            </a:r>
            <a:r>
              <a:rPr lang="en-US" dirty="0" smtClean="0"/>
              <a:t>edit overlapping </a:t>
            </a:r>
            <a:r>
              <a:rPr lang="en-US" dirty="0"/>
              <a:t>shapes and paths directly in the artwork. You can also use the </a:t>
            </a:r>
            <a:r>
              <a:rPr lang="en-US" dirty="0" smtClean="0"/>
              <a:t>Pathfinder effects </a:t>
            </a:r>
            <a:r>
              <a:rPr lang="en-US" dirty="0"/>
              <a:t>to create new shapes out of overlapping objects. You can apply </a:t>
            </a:r>
            <a:r>
              <a:rPr lang="en-US" dirty="0" smtClean="0"/>
              <a:t>Pathfinder effects </a:t>
            </a:r>
            <a:r>
              <a:rPr lang="en-US" dirty="0"/>
              <a:t>by using the Effects menu or the Pathfinder panel.</a:t>
            </a:r>
          </a:p>
        </p:txBody>
      </p:sp>
    </p:spTree>
    <p:extLst>
      <p:ext uri="{BB962C8B-B14F-4D97-AF65-F5344CB8AC3E}">
        <p14:creationId xmlns:p14="http://schemas.microsoft.com/office/powerpoint/2010/main" val="146786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can you convert a raster image to editable vector shapes?</a:t>
            </a:r>
            <a:endParaRPr lang="en-US" dirty="0"/>
          </a:p>
        </p:txBody>
      </p:sp>
      <p:sp>
        <p:nvSpPr>
          <p:cNvPr id="3" name="Content Placeholder 2"/>
          <p:cNvSpPr>
            <a:spLocks noGrp="1"/>
          </p:cNvSpPr>
          <p:nvPr>
            <p:ph idx="1"/>
          </p:nvPr>
        </p:nvSpPr>
        <p:spPr/>
        <p:txBody>
          <a:bodyPr/>
          <a:lstStyle/>
          <a:p>
            <a:pPr marL="137160" indent="0">
              <a:buNone/>
            </a:pPr>
            <a:r>
              <a:rPr lang="en-US" dirty="0"/>
              <a:t>If you want to base a new drawing on an existing piece of artwork, you can trace </a:t>
            </a:r>
            <a:r>
              <a:rPr lang="en-US" dirty="0" smtClean="0"/>
              <a:t>it. To </a:t>
            </a:r>
            <a:r>
              <a:rPr lang="en-US" dirty="0"/>
              <a:t>convert the tracing to paths, click Expand in the Control panel or choose Object </a:t>
            </a:r>
            <a:r>
              <a:rPr lang="en-US" dirty="0" smtClean="0"/>
              <a:t>&gt; Live </a:t>
            </a:r>
            <a:r>
              <a:rPr lang="en-US" dirty="0"/>
              <a:t>Trace &gt; Expand. Use this method if you want to work with the components of </a:t>
            </a:r>
            <a:r>
              <a:rPr lang="en-US" dirty="0" smtClean="0"/>
              <a:t>the traced </a:t>
            </a:r>
            <a:r>
              <a:rPr lang="en-US" dirty="0"/>
              <a:t>artwork as individual objects. The resulting paths are grouped.</a:t>
            </a:r>
          </a:p>
        </p:txBody>
      </p:sp>
    </p:spTree>
    <p:extLst>
      <p:ext uri="{BB962C8B-B14F-4D97-AF65-F5344CB8AC3E}">
        <p14:creationId xmlns:p14="http://schemas.microsoft.com/office/powerpoint/2010/main" val="4061074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Four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75501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Name two ways to change the size of an existing active </a:t>
            </a:r>
            <a:r>
              <a:rPr lang="en-US" b="0" dirty="0" err="1"/>
              <a:t>artboard</a:t>
            </a:r>
            <a:r>
              <a:rPr lang="en-US" b="0" dirty="0"/>
              <a:t>.</a:t>
            </a:r>
            <a:endParaRPr lang="en-US" dirty="0"/>
          </a:p>
        </p:txBody>
      </p:sp>
      <p:sp>
        <p:nvSpPr>
          <p:cNvPr id="3" name="Content Placeholder 2"/>
          <p:cNvSpPr>
            <a:spLocks noGrp="1"/>
          </p:cNvSpPr>
          <p:nvPr>
            <p:ph idx="1"/>
          </p:nvPr>
        </p:nvSpPr>
        <p:spPr/>
        <p:txBody>
          <a:bodyPr/>
          <a:lstStyle/>
          <a:p>
            <a:pPr marL="137160" indent="0">
              <a:buNone/>
            </a:pPr>
            <a:r>
              <a:rPr lang="en-US" dirty="0"/>
              <a:t>Double-click the </a:t>
            </a:r>
            <a:r>
              <a:rPr lang="en-US" dirty="0" err="1"/>
              <a:t>Artboard</a:t>
            </a:r>
            <a:r>
              <a:rPr lang="en-US" dirty="0"/>
              <a:t> tool and edit the dimensions of the active </a:t>
            </a:r>
            <a:r>
              <a:rPr lang="en-US" dirty="0" err="1"/>
              <a:t>artboard</a:t>
            </a:r>
            <a:r>
              <a:rPr lang="en-US" dirty="0"/>
              <a:t> in </a:t>
            </a:r>
            <a:r>
              <a:rPr lang="en-US" dirty="0" smtClean="0"/>
              <a:t>the </a:t>
            </a:r>
            <a:r>
              <a:rPr lang="en-US" dirty="0" err="1" smtClean="0"/>
              <a:t>Artboard</a:t>
            </a:r>
            <a:r>
              <a:rPr lang="en-US" dirty="0" smtClean="0"/>
              <a:t> </a:t>
            </a:r>
            <a:r>
              <a:rPr lang="en-US" dirty="0"/>
              <a:t>Options dialog box. Select the </a:t>
            </a:r>
            <a:r>
              <a:rPr lang="en-US" dirty="0" err="1"/>
              <a:t>Artboard</a:t>
            </a:r>
            <a:r>
              <a:rPr lang="en-US" dirty="0"/>
              <a:t> tool and position the pointer over </a:t>
            </a:r>
            <a:r>
              <a:rPr lang="en-US" dirty="0" smtClean="0"/>
              <a:t>an edge </a:t>
            </a:r>
            <a:r>
              <a:rPr lang="en-US" dirty="0"/>
              <a:t>or corner of the </a:t>
            </a:r>
            <a:r>
              <a:rPr lang="en-US" dirty="0" err="1"/>
              <a:t>artboard</a:t>
            </a:r>
            <a:r>
              <a:rPr lang="en-US" dirty="0"/>
              <a:t> and drag to resize.</a:t>
            </a:r>
          </a:p>
        </p:txBody>
      </p:sp>
    </p:spTree>
    <p:extLst>
      <p:ext uri="{BB962C8B-B14F-4D97-AF65-F5344CB8AC3E}">
        <p14:creationId xmlns:p14="http://schemas.microsoft.com/office/powerpoint/2010/main" val="1361443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a:t>How can you rename an </a:t>
            </a:r>
            <a:r>
              <a:rPr lang="en-US" b="0" dirty="0" err="1"/>
              <a:t>artboard</a:t>
            </a:r>
            <a:r>
              <a:rPr lang="en-US" b="0" dirty="0"/>
              <a:t>?</a:t>
            </a:r>
            <a:endParaRPr lang="en-US" dirty="0"/>
          </a:p>
        </p:txBody>
      </p:sp>
      <p:sp>
        <p:nvSpPr>
          <p:cNvPr id="3" name="Content Placeholder 2"/>
          <p:cNvSpPr>
            <a:spLocks noGrp="1"/>
          </p:cNvSpPr>
          <p:nvPr>
            <p:ph idx="1"/>
          </p:nvPr>
        </p:nvSpPr>
        <p:spPr/>
        <p:txBody>
          <a:bodyPr/>
          <a:lstStyle/>
          <a:p>
            <a:pPr marL="137160" indent="0">
              <a:buNone/>
            </a:pPr>
            <a:r>
              <a:rPr lang="en-US" dirty="0"/>
              <a:t>To rename an </a:t>
            </a:r>
            <a:r>
              <a:rPr lang="en-US" dirty="0" err="1"/>
              <a:t>artboard</a:t>
            </a:r>
            <a:r>
              <a:rPr lang="en-US" dirty="0"/>
              <a:t>, you can select the </a:t>
            </a:r>
            <a:r>
              <a:rPr lang="en-US" dirty="0" err="1"/>
              <a:t>Artboard</a:t>
            </a:r>
            <a:r>
              <a:rPr lang="en-US" dirty="0"/>
              <a:t> tool and click to select </a:t>
            </a:r>
            <a:r>
              <a:rPr lang="en-US" dirty="0" smtClean="0"/>
              <a:t>an </a:t>
            </a:r>
            <a:r>
              <a:rPr lang="en-US" dirty="0" err="1" smtClean="0"/>
              <a:t>artboard</a:t>
            </a:r>
            <a:r>
              <a:rPr lang="en-US" dirty="0"/>
              <a:t>. </a:t>
            </a:r>
            <a:r>
              <a:rPr lang="en-US" dirty="0" err="1"/>
              <a:t>Th</a:t>
            </a:r>
            <a:r>
              <a:rPr lang="en-US" dirty="0"/>
              <a:t> en change the name in the Name fi </a:t>
            </a:r>
            <a:r>
              <a:rPr lang="en-US" dirty="0" err="1"/>
              <a:t>eld</a:t>
            </a:r>
            <a:r>
              <a:rPr lang="en-US" dirty="0"/>
              <a:t> in the Control panel. You can </a:t>
            </a:r>
            <a:r>
              <a:rPr lang="en-US" dirty="0" smtClean="0"/>
              <a:t>also click </a:t>
            </a:r>
            <a:r>
              <a:rPr lang="en-US" dirty="0"/>
              <a:t>the </a:t>
            </a:r>
            <a:r>
              <a:rPr lang="en-US" dirty="0" err="1"/>
              <a:t>Artboard</a:t>
            </a:r>
            <a:r>
              <a:rPr lang="en-US" dirty="0"/>
              <a:t> Options button in the </a:t>
            </a:r>
            <a:r>
              <a:rPr lang="en-US" dirty="0" err="1"/>
              <a:t>Artboards</a:t>
            </a:r>
            <a:r>
              <a:rPr lang="en-US" dirty="0"/>
              <a:t> panel to enter the name in </a:t>
            </a:r>
            <a:r>
              <a:rPr lang="en-US" dirty="0" smtClean="0"/>
              <a:t>the </a:t>
            </a:r>
            <a:r>
              <a:rPr lang="en-US" dirty="0" err="1" smtClean="0"/>
              <a:t>Artboard</a:t>
            </a:r>
            <a:r>
              <a:rPr lang="en-US" dirty="0" smtClean="0"/>
              <a:t> </a:t>
            </a:r>
            <a:r>
              <a:rPr lang="en-US" dirty="0"/>
              <a:t>Options dialog box.</a:t>
            </a:r>
          </a:p>
        </p:txBody>
      </p:sp>
    </p:spTree>
    <p:extLst>
      <p:ext uri="{BB962C8B-B14F-4D97-AF65-F5344CB8AC3E}">
        <p14:creationId xmlns:p14="http://schemas.microsoft.com/office/powerpoint/2010/main" val="2194049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How can you select and manipulate individual objects in a group (as described in</a:t>
            </a:r>
            <a:br>
              <a:rPr lang="en-US" sz="2800" b="0" dirty="0"/>
            </a:br>
            <a:r>
              <a:rPr lang="en-US" sz="2800" b="0" dirty="0"/>
              <a:t>this chapter)?</a:t>
            </a:r>
            <a:endParaRPr lang="en-US" sz="2800" dirty="0"/>
          </a:p>
        </p:txBody>
      </p:sp>
      <p:sp>
        <p:nvSpPr>
          <p:cNvPr id="3" name="Content Placeholder 2"/>
          <p:cNvSpPr>
            <a:spLocks noGrp="1"/>
          </p:cNvSpPr>
          <p:nvPr>
            <p:ph idx="1"/>
          </p:nvPr>
        </p:nvSpPr>
        <p:spPr/>
        <p:txBody>
          <a:bodyPr/>
          <a:lstStyle/>
          <a:p>
            <a:pPr marL="137160" indent="0">
              <a:buNone/>
            </a:pPr>
            <a:r>
              <a:rPr lang="en-US" dirty="0"/>
              <a:t>You can double-click the group with the Selection tool to enter isolation mode. </a:t>
            </a:r>
            <a:r>
              <a:rPr lang="en-US" dirty="0" smtClean="0"/>
              <a:t>This temporarily </a:t>
            </a:r>
            <a:r>
              <a:rPr lang="en-US" dirty="0"/>
              <a:t>ungroups objects so that you can edit objects within a </a:t>
            </a:r>
            <a:r>
              <a:rPr lang="en-US" dirty="0" smtClean="0"/>
              <a:t>group without </a:t>
            </a:r>
            <a:r>
              <a:rPr lang="en-US" dirty="0"/>
              <a:t>ungrouping.</a:t>
            </a:r>
          </a:p>
        </p:txBody>
      </p:sp>
    </p:spTree>
    <p:extLst>
      <p:ext uri="{BB962C8B-B14F-4D97-AF65-F5344CB8AC3E}">
        <p14:creationId xmlns:p14="http://schemas.microsoft.com/office/powerpoint/2010/main" val="1783138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0" dirty="0"/>
              <a:t>How do you resize an object? Explain how you determine the point from which the</a:t>
            </a:r>
            <a:br>
              <a:rPr lang="en-US" sz="2400" b="0" dirty="0"/>
            </a:br>
            <a:r>
              <a:rPr lang="en-US" sz="2400" b="0" dirty="0"/>
              <a:t>object resizes. How do you resize a group of objects proportionally?</a:t>
            </a:r>
            <a:endParaRPr lang="en-US" sz="2400" dirty="0"/>
          </a:p>
        </p:txBody>
      </p:sp>
      <p:sp>
        <p:nvSpPr>
          <p:cNvPr id="3" name="Content Placeholder 2"/>
          <p:cNvSpPr>
            <a:spLocks noGrp="1"/>
          </p:cNvSpPr>
          <p:nvPr>
            <p:ph idx="1"/>
          </p:nvPr>
        </p:nvSpPr>
        <p:spPr/>
        <p:txBody>
          <a:bodyPr/>
          <a:lstStyle/>
          <a:p>
            <a:pPr marL="137160" indent="0">
              <a:buNone/>
            </a:pPr>
            <a:r>
              <a:rPr lang="en-US" dirty="0"/>
              <a:t>You can resize an object several ways: by selecting it and dragging handles on </a:t>
            </a:r>
            <a:r>
              <a:rPr lang="en-US" dirty="0" smtClean="0"/>
              <a:t>its bounding </a:t>
            </a:r>
            <a:r>
              <a:rPr lang="en-US" dirty="0"/>
              <a:t>box, by using the Scale tool or the Transform panel, or by </a:t>
            </a:r>
            <a:r>
              <a:rPr lang="en-US" dirty="0" smtClean="0"/>
              <a:t>choosing Object </a:t>
            </a:r>
            <a:r>
              <a:rPr lang="en-US" dirty="0"/>
              <a:t>&gt; Transform &gt; Scale to specify exact dimensions. You can also scale </a:t>
            </a:r>
            <a:r>
              <a:rPr lang="en-US" dirty="0" smtClean="0"/>
              <a:t>by choosing Effect </a:t>
            </a:r>
            <a:r>
              <a:rPr lang="en-US" dirty="0"/>
              <a:t>&gt; Distort &amp; Transform &gt; Transform.</a:t>
            </a:r>
          </a:p>
        </p:txBody>
      </p:sp>
    </p:spTree>
    <p:extLst>
      <p:ext uri="{BB962C8B-B14F-4D97-AF65-F5344CB8AC3E}">
        <p14:creationId xmlns:p14="http://schemas.microsoft.com/office/powerpoint/2010/main" val="182356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What transformations can you make using the Transform panel?</a:t>
            </a:r>
            <a:endParaRPr lang="en-US" dirty="0"/>
          </a:p>
        </p:txBody>
      </p:sp>
      <p:sp>
        <p:nvSpPr>
          <p:cNvPr id="3" name="Content Placeholder 2"/>
          <p:cNvSpPr>
            <a:spLocks noGrp="1"/>
          </p:cNvSpPr>
          <p:nvPr>
            <p:ph idx="1"/>
          </p:nvPr>
        </p:nvSpPr>
        <p:spPr/>
        <p:txBody>
          <a:bodyPr/>
          <a:lstStyle/>
          <a:p>
            <a:pPr marL="137160" indent="0">
              <a:buNone/>
            </a:pPr>
            <a:r>
              <a:rPr lang="en-US" dirty="0"/>
              <a:t>You use the Transform panel for making the following transformations:: Moving </a:t>
            </a:r>
            <a:r>
              <a:rPr lang="en-US" dirty="0" smtClean="0"/>
              <a:t>or precisely </a:t>
            </a:r>
            <a:r>
              <a:rPr lang="en-US" dirty="0"/>
              <a:t>placing objects in your artwork (by specifying the x and y coordinates and </a:t>
            </a:r>
            <a:r>
              <a:rPr lang="en-US" dirty="0" smtClean="0"/>
              <a:t>the reference </a:t>
            </a:r>
            <a:r>
              <a:rPr lang="en-US" dirty="0"/>
              <a:t>point), scaling, rotating, shearing, and </a:t>
            </a:r>
            <a:r>
              <a:rPr lang="en-US" dirty="0" err="1"/>
              <a:t>refl</a:t>
            </a:r>
            <a:r>
              <a:rPr lang="en-US" dirty="0"/>
              <a:t> </a:t>
            </a:r>
            <a:r>
              <a:rPr lang="en-US" dirty="0" err="1"/>
              <a:t>ecting</a:t>
            </a:r>
            <a:r>
              <a:rPr lang="en-US" dirty="0"/>
              <a:t>.</a:t>
            </a:r>
          </a:p>
        </p:txBody>
      </p:sp>
    </p:spTree>
    <p:extLst>
      <p:ext uri="{BB962C8B-B14F-4D97-AF65-F5344CB8AC3E}">
        <p14:creationId xmlns:p14="http://schemas.microsoft.com/office/powerpoint/2010/main" val="20994625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70217" t="42506" r="28482" b="55772"/>
          <a:stretch/>
        </p:blipFill>
        <p:spPr bwMode="auto">
          <a:xfrm>
            <a:off x="6172200" y="224117"/>
            <a:ext cx="304800" cy="385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Autofit/>
          </a:bodyPr>
          <a:lstStyle/>
          <a:p>
            <a:r>
              <a:rPr lang="en-US" sz="2800" b="0" dirty="0"/>
              <a:t>What does the square diagram </a:t>
            </a:r>
            <a:r>
              <a:rPr lang="en-US" sz="2800" b="0" dirty="0" smtClean="0"/>
              <a:t>(   </a:t>
            </a:r>
            <a:r>
              <a:rPr lang="en-US" sz="2800" b="0" dirty="0"/>
              <a:t>) indicate in the Transform panel, and how does it</a:t>
            </a:r>
            <a:br>
              <a:rPr lang="en-US" sz="2800" b="0" dirty="0"/>
            </a:br>
            <a:r>
              <a:rPr lang="en-US" sz="2800" b="0" dirty="0" smtClean="0"/>
              <a:t>affect </a:t>
            </a:r>
            <a:r>
              <a:rPr lang="en-US" sz="2800" b="0" dirty="0"/>
              <a:t>transformations?</a:t>
            </a:r>
            <a:endParaRPr lang="en-US" sz="2800" dirty="0"/>
          </a:p>
        </p:txBody>
      </p:sp>
      <p:sp>
        <p:nvSpPr>
          <p:cNvPr id="3" name="Content Placeholder 2"/>
          <p:cNvSpPr>
            <a:spLocks noGrp="1"/>
          </p:cNvSpPr>
          <p:nvPr>
            <p:ph idx="1"/>
          </p:nvPr>
        </p:nvSpPr>
        <p:spPr/>
        <p:txBody>
          <a:bodyPr/>
          <a:lstStyle/>
          <a:p>
            <a:pPr marL="137160" indent="0">
              <a:buNone/>
            </a:pPr>
            <a:r>
              <a:rPr lang="en-US" dirty="0" smtClean="0"/>
              <a:t>The </a:t>
            </a:r>
            <a:r>
              <a:rPr lang="en-US" dirty="0"/>
              <a:t>square diagram in the Transform panel indicates the bounding box of the </a:t>
            </a:r>
            <a:r>
              <a:rPr lang="en-US" dirty="0" smtClean="0"/>
              <a:t>selected objects</a:t>
            </a:r>
            <a:r>
              <a:rPr lang="en-US" dirty="0"/>
              <a:t>. Select a reference point in the square to indicate the reference point </a:t>
            </a:r>
            <a:r>
              <a:rPr lang="en-US" dirty="0" smtClean="0"/>
              <a:t>from which </a:t>
            </a:r>
            <a:r>
              <a:rPr lang="en-US" dirty="0"/>
              <a:t>the objects as a group move, scale, rotate, shear, or </a:t>
            </a:r>
            <a:r>
              <a:rPr lang="en-US" dirty="0" smtClean="0"/>
              <a:t>reflect</a:t>
            </a:r>
            <a:r>
              <a:rPr lang="en-US" dirty="0"/>
              <a:t>.</a:t>
            </a:r>
          </a:p>
        </p:txBody>
      </p:sp>
    </p:spTree>
    <p:extLst>
      <p:ext uri="{BB962C8B-B14F-4D97-AF65-F5344CB8AC3E}">
        <p14:creationId xmlns:p14="http://schemas.microsoft.com/office/powerpoint/2010/main" val="4236989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one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004616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Five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17205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0" dirty="0" smtClean="0"/>
              <a:t>Describe </a:t>
            </a:r>
            <a:r>
              <a:rPr lang="en-US" sz="3200" b="0" dirty="0"/>
              <a:t>how to draw straight vertical, horizontal, or diagonal lines using the Pen tool.</a:t>
            </a:r>
            <a:endParaRPr lang="en-US" sz="3200" dirty="0"/>
          </a:p>
        </p:txBody>
      </p:sp>
      <p:sp>
        <p:nvSpPr>
          <p:cNvPr id="3" name="Content Placeholder 2"/>
          <p:cNvSpPr>
            <a:spLocks noGrp="1"/>
          </p:cNvSpPr>
          <p:nvPr>
            <p:ph idx="1"/>
          </p:nvPr>
        </p:nvSpPr>
        <p:spPr/>
        <p:txBody>
          <a:bodyPr/>
          <a:lstStyle/>
          <a:p>
            <a:pPr marL="137160" indent="0">
              <a:buNone/>
            </a:pPr>
            <a:r>
              <a:rPr lang="en-US" dirty="0"/>
              <a:t>To draw a straight line, click twice with the Pen tool. </a:t>
            </a:r>
            <a:r>
              <a:rPr lang="en-US" dirty="0" smtClean="0"/>
              <a:t>The first </a:t>
            </a:r>
            <a:r>
              <a:rPr lang="en-US" dirty="0"/>
              <a:t>click sets the </a:t>
            </a:r>
            <a:r>
              <a:rPr lang="en-US" dirty="0" smtClean="0"/>
              <a:t>starting anchor </a:t>
            </a:r>
            <a:r>
              <a:rPr lang="en-US" dirty="0"/>
              <a:t>point, and the second click sets the ending anchor point of the line. </a:t>
            </a:r>
            <a:r>
              <a:rPr lang="en-US" dirty="0" smtClean="0"/>
              <a:t>To constrain </a:t>
            </a:r>
            <a:r>
              <a:rPr lang="en-US" dirty="0"/>
              <a:t>the straight line vertically, horizontally, or along a 45˚ diagonal, press </a:t>
            </a:r>
            <a:r>
              <a:rPr lang="en-US" dirty="0" smtClean="0"/>
              <a:t>the Shift </a:t>
            </a:r>
            <a:r>
              <a:rPr lang="en-US" dirty="0"/>
              <a:t>key as you click with the Pen tool.</a:t>
            </a:r>
          </a:p>
        </p:txBody>
      </p:sp>
    </p:spTree>
    <p:extLst>
      <p:ext uri="{BB962C8B-B14F-4D97-AF65-F5344CB8AC3E}">
        <p14:creationId xmlns:p14="http://schemas.microsoft.com/office/powerpoint/2010/main" val="4188477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draw a curved line using the Pen tool?</a:t>
            </a:r>
            <a:endParaRPr lang="en-US" dirty="0"/>
          </a:p>
        </p:txBody>
      </p:sp>
      <p:sp>
        <p:nvSpPr>
          <p:cNvPr id="3" name="Content Placeholder 2"/>
          <p:cNvSpPr>
            <a:spLocks noGrp="1"/>
          </p:cNvSpPr>
          <p:nvPr>
            <p:ph idx="1"/>
          </p:nvPr>
        </p:nvSpPr>
        <p:spPr/>
        <p:txBody>
          <a:bodyPr/>
          <a:lstStyle/>
          <a:p>
            <a:pPr marL="137160" indent="0">
              <a:buNone/>
            </a:pPr>
            <a:r>
              <a:rPr lang="en-US" dirty="0"/>
              <a:t>To draw a curved line with the Pen tool, click to create the starting anchor point </a:t>
            </a:r>
            <a:r>
              <a:rPr lang="en-US" dirty="0" smtClean="0"/>
              <a:t>and drag </a:t>
            </a:r>
            <a:r>
              <a:rPr lang="en-US" dirty="0"/>
              <a:t>to set the direction of the curve, and then click to end the curve.</a:t>
            </a:r>
          </a:p>
        </p:txBody>
      </p:sp>
    </p:spTree>
    <p:extLst>
      <p:ext uri="{BB962C8B-B14F-4D97-AF65-F5344CB8AC3E}">
        <p14:creationId xmlns:p14="http://schemas.microsoft.com/office/powerpoint/2010/main" val="8010923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draw a corner point on a curved line?</a:t>
            </a:r>
            <a:endParaRPr lang="en-US" dirty="0"/>
          </a:p>
        </p:txBody>
      </p:sp>
      <p:sp>
        <p:nvSpPr>
          <p:cNvPr id="3" name="Content Placeholder 2"/>
          <p:cNvSpPr>
            <a:spLocks noGrp="1"/>
          </p:cNvSpPr>
          <p:nvPr>
            <p:ph idx="1"/>
          </p:nvPr>
        </p:nvSpPr>
        <p:spPr/>
        <p:txBody>
          <a:bodyPr/>
          <a:lstStyle/>
          <a:p>
            <a:pPr marL="137160" indent="0">
              <a:buNone/>
            </a:pPr>
            <a:r>
              <a:rPr lang="en-US" dirty="0"/>
              <a:t>To draw a corner point on a curved line, press the Alt (Windows) or Option (Mac </a:t>
            </a:r>
            <a:r>
              <a:rPr lang="en-US" dirty="0" smtClean="0"/>
              <a:t>OS) key </a:t>
            </a:r>
            <a:r>
              <a:rPr lang="en-US" dirty="0"/>
              <a:t>and drag the direction handle on the end point of the curve to change the </a:t>
            </a:r>
            <a:r>
              <a:rPr lang="en-US" dirty="0" smtClean="0"/>
              <a:t>direction of </a:t>
            </a:r>
            <a:r>
              <a:rPr lang="en-US" dirty="0"/>
              <a:t>the path. Continue dragging to draw the next curved segment on the path.</a:t>
            </a:r>
          </a:p>
        </p:txBody>
      </p:sp>
    </p:spTree>
    <p:extLst>
      <p:ext uri="{BB962C8B-B14F-4D97-AF65-F5344CB8AC3E}">
        <p14:creationId xmlns:p14="http://schemas.microsoft.com/office/powerpoint/2010/main" val="35365900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0" dirty="0"/>
              <a:t>Name two ways to convert a smooth point on a curve to a corner point.</a:t>
            </a:r>
            <a:endParaRPr lang="en-US" sz="3200" dirty="0"/>
          </a:p>
        </p:txBody>
      </p:sp>
      <p:sp>
        <p:nvSpPr>
          <p:cNvPr id="3" name="Content Placeholder 2"/>
          <p:cNvSpPr>
            <a:spLocks noGrp="1"/>
          </p:cNvSpPr>
          <p:nvPr>
            <p:ph idx="1"/>
          </p:nvPr>
        </p:nvSpPr>
        <p:spPr/>
        <p:txBody>
          <a:bodyPr/>
          <a:lstStyle/>
          <a:p>
            <a:pPr marL="137160" indent="0">
              <a:buNone/>
            </a:pPr>
            <a:r>
              <a:rPr lang="en-US" dirty="0"/>
              <a:t>Use the Direct Selection tool to select the anchor point, and then use the </a:t>
            </a:r>
            <a:r>
              <a:rPr lang="en-US" dirty="0" smtClean="0"/>
              <a:t>Convert Anchor </a:t>
            </a:r>
            <a:r>
              <a:rPr lang="en-US" dirty="0"/>
              <a:t>Point tool to drag a direction handle to change the direction. Another </a:t>
            </a:r>
            <a:r>
              <a:rPr lang="en-US" dirty="0" smtClean="0"/>
              <a:t>method is </a:t>
            </a:r>
            <a:r>
              <a:rPr lang="en-US" dirty="0"/>
              <a:t>to choose a point or points with the Direct Selection tool and then click the </a:t>
            </a:r>
            <a:r>
              <a:rPr lang="en-US" dirty="0" smtClean="0"/>
              <a:t>Convert Selected </a:t>
            </a:r>
            <a:r>
              <a:rPr lang="en-US" dirty="0"/>
              <a:t>Anchor Points To Corner button ( ) in the Control panel.</a:t>
            </a:r>
          </a:p>
        </p:txBody>
      </p:sp>
    </p:spTree>
    <p:extLst>
      <p:ext uri="{BB962C8B-B14F-4D97-AF65-F5344CB8AC3E}">
        <p14:creationId xmlns:p14="http://schemas.microsoft.com/office/powerpoint/2010/main" val="2423677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Which tool would you use to edit a segment on a curved line?</a:t>
            </a:r>
            <a:endParaRPr lang="en-US" dirty="0"/>
          </a:p>
        </p:txBody>
      </p:sp>
      <p:sp>
        <p:nvSpPr>
          <p:cNvPr id="3" name="Content Placeholder 2"/>
          <p:cNvSpPr>
            <a:spLocks noGrp="1"/>
          </p:cNvSpPr>
          <p:nvPr>
            <p:ph idx="1"/>
          </p:nvPr>
        </p:nvSpPr>
        <p:spPr/>
        <p:txBody>
          <a:bodyPr/>
          <a:lstStyle/>
          <a:p>
            <a:pPr marL="137160" indent="0">
              <a:buNone/>
            </a:pPr>
            <a:r>
              <a:rPr lang="en-US" dirty="0"/>
              <a:t>To edit a segment on a curved line, select the Direct Selection tool and drag </a:t>
            </a:r>
            <a:r>
              <a:rPr lang="en-US" dirty="0" smtClean="0"/>
              <a:t>the segment </a:t>
            </a:r>
            <a:r>
              <a:rPr lang="en-US" dirty="0"/>
              <a:t>to move it, or drag a direction handle on an anchor point to adjust the </a:t>
            </a:r>
            <a:r>
              <a:rPr lang="en-US" dirty="0" smtClean="0"/>
              <a:t>length and </a:t>
            </a:r>
            <a:r>
              <a:rPr lang="en-US" dirty="0"/>
              <a:t>shape of the segment.</a:t>
            </a:r>
          </a:p>
        </p:txBody>
      </p:sp>
    </p:spTree>
    <p:extLst>
      <p:ext uri="{BB962C8B-B14F-4D97-AF65-F5344CB8AC3E}">
        <p14:creationId xmlns:p14="http://schemas.microsoft.com/office/powerpoint/2010/main" val="30565431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can you change the way the Pencil tool works?</a:t>
            </a:r>
            <a:endParaRPr lang="en-US" dirty="0"/>
          </a:p>
        </p:txBody>
      </p:sp>
      <p:sp>
        <p:nvSpPr>
          <p:cNvPr id="3" name="Content Placeholder 2"/>
          <p:cNvSpPr>
            <a:spLocks noGrp="1"/>
          </p:cNvSpPr>
          <p:nvPr>
            <p:ph idx="1"/>
          </p:nvPr>
        </p:nvSpPr>
        <p:spPr/>
        <p:txBody>
          <a:bodyPr/>
          <a:lstStyle/>
          <a:p>
            <a:pPr marL="137160" indent="0">
              <a:buNone/>
            </a:pPr>
            <a:r>
              <a:rPr lang="en-US" dirty="0"/>
              <a:t>Double-click the Pencil tool to open the Pencil Tool Options dialog box, where </a:t>
            </a:r>
            <a:r>
              <a:rPr lang="en-US" dirty="0" smtClean="0"/>
              <a:t>you can </a:t>
            </a:r>
            <a:r>
              <a:rPr lang="en-US" dirty="0"/>
              <a:t>change the smoothness, </a:t>
            </a:r>
            <a:r>
              <a:rPr lang="en-US" dirty="0" smtClean="0"/>
              <a:t>fidelity</a:t>
            </a:r>
            <a:r>
              <a:rPr lang="en-US" dirty="0"/>
              <a:t>, and more.</a:t>
            </a:r>
          </a:p>
        </p:txBody>
      </p:sp>
    </p:spTree>
    <p:extLst>
      <p:ext uri="{BB962C8B-B14F-4D97-AF65-F5344CB8AC3E}">
        <p14:creationId xmlns:p14="http://schemas.microsoft.com/office/powerpoint/2010/main" val="14126335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SIX</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456859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Describe at least three ways to fill an object with color.</a:t>
            </a:r>
            <a:endParaRPr lang="en-US" dirty="0"/>
          </a:p>
        </p:txBody>
      </p:sp>
      <p:sp>
        <p:nvSpPr>
          <p:cNvPr id="3" name="Content Placeholder 2"/>
          <p:cNvSpPr>
            <a:spLocks noGrp="1"/>
          </p:cNvSpPr>
          <p:nvPr>
            <p:ph idx="1"/>
          </p:nvPr>
        </p:nvSpPr>
        <p:spPr/>
        <p:txBody>
          <a:bodyPr>
            <a:normAutofit fontScale="85000" lnSpcReduction="20000"/>
          </a:bodyPr>
          <a:lstStyle/>
          <a:p>
            <a:pPr marL="137160" indent="0">
              <a:buNone/>
            </a:pPr>
            <a:r>
              <a:rPr lang="en-US" dirty="0"/>
              <a:t>To fill an object with color, select the object and the Fill box in the Tools panel. </a:t>
            </a:r>
            <a:r>
              <a:rPr lang="en-US" dirty="0" smtClean="0"/>
              <a:t>Then do </a:t>
            </a:r>
            <a:r>
              <a:rPr lang="en-US" dirty="0"/>
              <a:t>one of the following:</a:t>
            </a:r>
          </a:p>
          <a:p>
            <a:r>
              <a:rPr lang="en-US" dirty="0" smtClean="0"/>
              <a:t> </a:t>
            </a:r>
            <a:r>
              <a:rPr lang="en-US" dirty="0"/>
              <a:t>Double-click the Fill or Stroke box in the Control panel to access the Color Picker.</a:t>
            </a:r>
          </a:p>
          <a:p>
            <a:r>
              <a:rPr lang="en-US" dirty="0" smtClean="0"/>
              <a:t> </a:t>
            </a:r>
            <a:r>
              <a:rPr lang="en-US" dirty="0"/>
              <a:t>Drag the color sliders, or type values in the text boxes in the Color panel.</a:t>
            </a:r>
          </a:p>
          <a:p>
            <a:r>
              <a:rPr lang="en-US" dirty="0" smtClean="0"/>
              <a:t> </a:t>
            </a:r>
            <a:r>
              <a:rPr lang="en-US" dirty="0"/>
              <a:t>Click a color swatch in the Swatches panel.</a:t>
            </a:r>
          </a:p>
          <a:p>
            <a:r>
              <a:rPr lang="en-US" dirty="0" smtClean="0"/>
              <a:t> </a:t>
            </a:r>
            <a:r>
              <a:rPr lang="en-US" dirty="0"/>
              <a:t>Select the Eyedropper tool, and then click a color in the artwork.</a:t>
            </a:r>
          </a:p>
          <a:p>
            <a:r>
              <a:rPr lang="en-US" dirty="0" smtClean="0"/>
              <a:t>Choose </a:t>
            </a:r>
            <a:r>
              <a:rPr lang="en-US" dirty="0"/>
              <a:t>Window &gt; Swatch Libraries to open another color library, and then click </a:t>
            </a:r>
            <a:r>
              <a:rPr lang="en-US" dirty="0" smtClean="0"/>
              <a:t>a color </a:t>
            </a:r>
            <a:r>
              <a:rPr lang="en-US" dirty="0"/>
              <a:t>swatch in the Color Library panel.</a:t>
            </a:r>
          </a:p>
        </p:txBody>
      </p:sp>
    </p:spTree>
    <p:extLst>
      <p:ext uri="{BB962C8B-B14F-4D97-AF65-F5344CB8AC3E}">
        <p14:creationId xmlns:p14="http://schemas.microsoft.com/office/powerpoint/2010/main" val="24140852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How can you save a color?</a:t>
            </a:r>
            <a:endParaRPr lang="en-US" dirty="0"/>
          </a:p>
        </p:txBody>
      </p:sp>
      <p:sp>
        <p:nvSpPr>
          <p:cNvPr id="3" name="Content Placeholder 2"/>
          <p:cNvSpPr>
            <a:spLocks noGrp="1"/>
          </p:cNvSpPr>
          <p:nvPr>
            <p:ph idx="1"/>
          </p:nvPr>
        </p:nvSpPr>
        <p:spPr/>
        <p:txBody>
          <a:bodyPr>
            <a:normAutofit fontScale="85000" lnSpcReduction="10000"/>
          </a:bodyPr>
          <a:lstStyle/>
          <a:p>
            <a:pPr marL="137160" indent="0">
              <a:buNone/>
            </a:pPr>
            <a:r>
              <a:rPr lang="en-US" dirty="0"/>
              <a:t>You can save a color for painting other objects in your artwork by adding it to </a:t>
            </a:r>
            <a:r>
              <a:rPr lang="en-US" dirty="0" smtClean="0"/>
              <a:t>the Swatches </a:t>
            </a:r>
            <a:r>
              <a:rPr lang="en-US" dirty="0"/>
              <a:t>panel. Select the color, and do one of the following:</a:t>
            </a:r>
          </a:p>
          <a:p>
            <a:r>
              <a:rPr lang="en-US" dirty="0" smtClean="0"/>
              <a:t> </a:t>
            </a:r>
            <a:r>
              <a:rPr lang="en-US" dirty="0"/>
              <a:t>Drag it from the Fill box and drop it over the Swatches panel.</a:t>
            </a:r>
          </a:p>
          <a:p>
            <a:r>
              <a:rPr lang="en-US" dirty="0" smtClean="0"/>
              <a:t> </a:t>
            </a:r>
            <a:r>
              <a:rPr lang="en-US" dirty="0"/>
              <a:t>Click the New Swatch button at the bottom of the Swatches panel.</a:t>
            </a:r>
          </a:p>
          <a:p>
            <a:r>
              <a:rPr lang="en-US" dirty="0" smtClean="0"/>
              <a:t> </a:t>
            </a:r>
            <a:r>
              <a:rPr lang="en-US" dirty="0"/>
              <a:t>Choose New Swatch from the Swatches panel menu.</a:t>
            </a:r>
          </a:p>
          <a:p>
            <a:pPr marL="137160" indent="0">
              <a:buNone/>
            </a:pPr>
            <a:r>
              <a:rPr lang="en-US" dirty="0"/>
              <a:t>You can also add colors from other color libraries by selecting them in the </a:t>
            </a:r>
            <a:r>
              <a:rPr lang="en-US" dirty="0" smtClean="0"/>
              <a:t>Color Library </a:t>
            </a:r>
            <a:r>
              <a:rPr lang="en-US" dirty="0"/>
              <a:t>panel and choosing Add To Swatches from the panel menu.</a:t>
            </a:r>
          </a:p>
        </p:txBody>
      </p:sp>
    </p:spTree>
    <p:extLst>
      <p:ext uri="{BB962C8B-B14F-4D97-AF65-F5344CB8AC3E}">
        <p14:creationId xmlns:p14="http://schemas.microsoft.com/office/powerpoint/2010/main" val="1985776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Describe two ways to change the view of a document.</a:t>
            </a:r>
            <a:br>
              <a:rPr lang="en-US" dirty="0"/>
            </a:br>
            <a:endParaRPr lang="en-US" dirty="0"/>
          </a:p>
        </p:txBody>
      </p:sp>
      <p:sp>
        <p:nvSpPr>
          <p:cNvPr id="3" name="Content Placeholder 2"/>
          <p:cNvSpPr>
            <a:spLocks noGrp="1"/>
          </p:cNvSpPr>
          <p:nvPr>
            <p:ph idx="1"/>
          </p:nvPr>
        </p:nvSpPr>
        <p:spPr/>
        <p:txBody>
          <a:bodyPr>
            <a:normAutofit lnSpcReduction="10000"/>
          </a:bodyPr>
          <a:lstStyle/>
          <a:p>
            <a:pPr marL="137160" indent="0">
              <a:buNone/>
            </a:pPr>
            <a:r>
              <a:rPr lang="en-US" dirty="0"/>
              <a:t>You can choose commands from the View </a:t>
            </a:r>
            <a:r>
              <a:rPr lang="en-US" dirty="0" smtClean="0"/>
              <a:t>menu to </a:t>
            </a:r>
            <a:r>
              <a:rPr lang="en-US" dirty="0"/>
              <a:t>zoom in or out of a document, </a:t>
            </a:r>
            <a:r>
              <a:rPr lang="en-US" dirty="0" smtClean="0"/>
              <a:t>or fit </a:t>
            </a:r>
            <a:r>
              <a:rPr lang="en-US" dirty="0"/>
              <a:t>it to your screen; you can also use the Zoom tool in the Tools panel, and click </a:t>
            </a:r>
            <a:r>
              <a:rPr lang="en-US" dirty="0" smtClean="0"/>
              <a:t>or drag </a:t>
            </a:r>
            <a:r>
              <a:rPr lang="en-US" dirty="0"/>
              <a:t>over a document to enlarge or reduce the view. In addition, you can use </a:t>
            </a:r>
            <a:r>
              <a:rPr lang="en-US" dirty="0" smtClean="0"/>
              <a:t>keyboard shortcuts </a:t>
            </a:r>
            <a:r>
              <a:rPr lang="en-US" dirty="0"/>
              <a:t>to magnify or reduce the display of artwork. You can also use the </a:t>
            </a:r>
            <a:r>
              <a:rPr lang="en-US" dirty="0" smtClean="0"/>
              <a:t>Navigator panel </a:t>
            </a:r>
            <a:r>
              <a:rPr lang="en-US" dirty="0"/>
              <a:t>to scroll artwork or change its magnification without using the </a:t>
            </a:r>
            <a:r>
              <a:rPr lang="en-US" dirty="0" smtClean="0"/>
              <a:t>Document window</a:t>
            </a:r>
            <a:r>
              <a:rPr lang="en-US" dirty="0"/>
              <a:t>.</a:t>
            </a:r>
          </a:p>
        </p:txBody>
      </p:sp>
    </p:spTree>
    <p:extLst>
      <p:ext uri="{BB962C8B-B14F-4D97-AF65-F5344CB8AC3E}">
        <p14:creationId xmlns:p14="http://schemas.microsoft.com/office/powerpoint/2010/main" val="15707561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How do you name a color?</a:t>
            </a:r>
            <a:endParaRPr lang="en-US" dirty="0"/>
          </a:p>
        </p:txBody>
      </p:sp>
      <p:sp>
        <p:nvSpPr>
          <p:cNvPr id="3" name="Content Placeholder 2"/>
          <p:cNvSpPr>
            <a:spLocks noGrp="1"/>
          </p:cNvSpPr>
          <p:nvPr>
            <p:ph idx="1"/>
          </p:nvPr>
        </p:nvSpPr>
        <p:spPr/>
        <p:txBody>
          <a:bodyPr/>
          <a:lstStyle/>
          <a:p>
            <a:pPr marL="137160" indent="0">
              <a:buNone/>
            </a:pPr>
            <a:r>
              <a:rPr lang="en-US" dirty="0"/>
              <a:t>To name a color, double-click the color swatch in the Swatches panel, or select it </a:t>
            </a:r>
            <a:r>
              <a:rPr lang="en-US" dirty="0" smtClean="0"/>
              <a:t>and choose </a:t>
            </a:r>
            <a:r>
              <a:rPr lang="en-US" dirty="0"/>
              <a:t>Swatch Options from the panel menu. Type the name for the color in </a:t>
            </a:r>
            <a:r>
              <a:rPr lang="en-US" dirty="0" smtClean="0"/>
              <a:t>the Swatch </a:t>
            </a:r>
            <a:r>
              <a:rPr lang="en-US" dirty="0"/>
              <a:t>Options dialog box.</a:t>
            </a:r>
          </a:p>
        </p:txBody>
      </p:sp>
    </p:spTree>
    <p:extLst>
      <p:ext uri="{BB962C8B-B14F-4D97-AF65-F5344CB8AC3E}">
        <p14:creationId xmlns:p14="http://schemas.microsoft.com/office/powerpoint/2010/main" val="300849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assign a transparent color to an object?</a:t>
            </a:r>
            <a:endParaRPr lang="en-US" dirty="0"/>
          </a:p>
        </p:txBody>
      </p:sp>
      <p:sp>
        <p:nvSpPr>
          <p:cNvPr id="3" name="Content Placeholder 2"/>
          <p:cNvSpPr>
            <a:spLocks noGrp="1"/>
          </p:cNvSpPr>
          <p:nvPr>
            <p:ph idx="1"/>
          </p:nvPr>
        </p:nvSpPr>
        <p:spPr/>
        <p:txBody>
          <a:bodyPr/>
          <a:lstStyle/>
          <a:p>
            <a:pPr marL="137160" indent="0">
              <a:buNone/>
            </a:pPr>
            <a:r>
              <a:rPr lang="en-US" dirty="0"/>
              <a:t>To paint a shape with a semitransparent color, select the shape and fill it with </a:t>
            </a:r>
            <a:r>
              <a:rPr lang="en-US" dirty="0" smtClean="0"/>
              <a:t>any color</a:t>
            </a:r>
            <a:r>
              <a:rPr lang="en-US" dirty="0"/>
              <a:t>. Then adjust the opacity percentage in the Transparency panel or Control </a:t>
            </a:r>
            <a:r>
              <a:rPr lang="en-US" dirty="0" smtClean="0"/>
              <a:t>panel to </a:t>
            </a:r>
            <a:r>
              <a:rPr lang="en-US" dirty="0"/>
              <a:t>less than 100%.</a:t>
            </a:r>
          </a:p>
        </p:txBody>
      </p:sp>
    </p:spTree>
    <p:extLst>
      <p:ext uri="{BB962C8B-B14F-4D97-AF65-F5344CB8AC3E}">
        <p14:creationId xmlns:p14="http://schemas.microsoft.com/office/powerpoint/2010/main" val="20313800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can you choose color harmonies for colors?</a:t>
            </a:r>
            <a:endParaRPr lang="en-US" dirty="0"/>
          </a:p>
        </p:txBody>
      </p:sp>
      <p:sp>
        <p:nvSpPr>
          <p:cNvPr id="3" name="Content Placeholder 2"/>
          <p:cNvSpPr>
            <a:spLocks noGrp="1"/>
          </p:cNvSpPr>
          <p:nvPr>
            <p:ph idx="1"/>
          </p:nvPr>
        </p:nvSpPr>
        <p:spPr/>
        <p:txBody>
          <a:bodyPr/>
          <a:lstStyle/>
          <a:p>
            <a:pPr marL="137160" indent="0">
              <a:buNone/>
            </a:pPr>
            <a:r>
              <a:rPr lang="en-US" dirty="0"/>
              <a:t>The Color Guide panel is a tool you can use for inspiration while you create </a:t>
            </a:r>
            <a:r>
              <a:rPr lang="en-US" dirty="0" smtClean="0"/>
              <a:t>your artwork</a:t>
            </a:r>
            <a:r>
              <a:rPr lang="en-US" dirty="0"/>
              <a:t>. The panel suggests color harmonies based on the current color in </a:t>
            </a:r>
            <a:r>
              <a:rPr lang="en-US" dirty="0" smtClean="0"/>
              <a:t>the Tools </a:t>
            </a:r>
            <a:r>
              <a:rPr lang="en-US" dirty="0"/>
              <a:t>panel.</a:t>
            </a:r>
          </a:p>
        </p:txBody>
      </p:sp>
    </p:spTree>
    <p:extLst>
      <p:ext uri="{BB962C8B-B14F-4D97-AF65-F5344CB8AC3E}">
        <p14:creationId xmlns:p14="http://schemas.microsoft.com/office/powerpoint/2010/main" val="37493598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Name two things that the Edit Colors/Recolor Artwork dialog box allows you to do.</a:t>
            </a:r>
            <a:endParaRPr lang="en-US" sz="2800" dirty="0"/>
          </a:p>
        </p:txBody>
      </p:sp>
      <p:sp>
        <p:nvSpPr>
          <p:cNvPr id="3" name="Content Placeholder 2"/>
          <p:cNvSpPr>
            <a:spLocks noGrp="1"/>
          </p:cNvSpPr>
          <p:nvPr>
            <p:ph idx="1"/>
          </p:nvPr>
        </p:nvSpPr>
        <p:spPr/>
        <p:txBody>
          <a:bodyPr/>
          <a:lstStyle/>
          <a:p>
            <a:pPr marL="137160" indent="0">
              <a:buNone/>
            </a:pPr>
            <a:r>
              <a:rPr lang="en-US" dirty="0"/>
              <a:t>You use the Edit Colors/Recolor Artwork dialog box to create and edit color groups</a:t>
            </a:r>
            <a:r>
              <a:rPr lang="en-US"/>
              <a:t>, </a:t>
            </a:r>
            <a:r>
              <a:rPr lang="en-US" smtClean="0"/>
              <a:t>to reassign </a:t>
            </a:r>
            <a:r>
              <a:rPr lang="en-US" dirty="0"/>
              <a:t>or reduce the colors in your artwork, and more.</a:t>
            </a:r>
          </a:p>
        </p:txBody>
      </p:sp>
    </p:spTree>
    <p:extLst>
      <p:ext uri="{BB962C8B-B14F-4D97-AF65-F5344CB8AC3E}">
        <p14:creationId xmlns:p14="http://schemas.microsoft.com/office/powerpoint/2010/main" val="4091482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 you select tools in Illustrator?</a:t>
            </a:r>
            <a:br>
              <a:rPr lang="en-US" dirty="0"/>
            </a:br>
            <a:endParaRPr lang="en-US" dirty="0"/>
          </a:p>
        </p:txBody>
      </p:sp>
      <p:sp>
        <p:nvSpPr>
          <p:cNvPr id="3" name="Content Placeholder 2"/>
          <p:cNvSpPr>
            <a:spLocks noGrp="1"/>
          </p:cNvSpPr>
          <p:nvPr>
            <p:ph idx="1"/>
          </p:nvPr>
        </p:nvSpPr>
        <p:spPr/>
        <p:txBody>
          <a:bodyPr/>
          <a:lstStyle/>
          <a:p>
            <a:pPr marL="137160" indent="0">
              <a:buNone/>
            </a:pPr>
            <a:r>
              <a:rPr lang="en-US" dirty="0"/>
              <a:t>To select a tool, you can either click the tool in the Tools panel, or press the </a:t>
            </a:r>
            <a:r>
              <a:rPr lang="en-US" dirty="0" smtClean="0"/>
              <a:t>keyboard shortcut </a:t>
            </a:r>
            <a:r>
              <a:rPr lang="en-US" dirty="0"/>
              <a:t>for that tool. For example, you can press V to select the Selection tool </a:t>
            </a:r>
            <a:r>
              <a:rPr lang="en-US" dirty="0" smtClean="0"/>
              <a:t>from the </a:t>
            </a:r>
            <a:r>
              <a:rPr lang="en-US" dirty="0"/>
              <a:t>keyboard. Selected tools remain active until you click a different tool.</a:t>
            </a:r>
          </a:p>
        </p:txBody>
      </p:sp>
    </p:spTree>
    <p:extLst>
      <p:ext uri="{BB962C8B-B14F-4D97-AF65-F5344CB8AC3E}">
        <p14:creationId xmlns:p14="http://schemas.microsoft.com/office/powerpoint/2010/main" val="1929837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Describe three ways to navigate between </a:t>
            </a:r>
            <a:r>
              <a:rPr lang="en-US" b="0" dirty="0" err="1"/>
              <a:t>artboards</a:t>
            </a:r>
            <a:r>
              <a:rPr lang="en-US" b="0" dirty="0"/>
              <a:t> in Illustrator.</a:t>
            </a:r>
            <a:endParaRPr lang="en-US" dirty="0"/>
          </a:p>
        </p:txBody>
      </p:sp>
      <p:sp>
        <p:nvSpPr>
          <p:cNvPr id="3" name="Content Placeholder 2"/>
          <p:cNvSpPr>
            <a:spLocks noGrp="1"/>
          </p:cNvSpPr>
          <p:nvPr>
            <p:ph idx="1"/>
          </p:nvPr>
        </p:nvSpPr>
        <p:spPr/>
        <p:txBody>
          <a:bodyPr>
            <a:normAutofit fontScale="92500" lnSpcReduction="10000"/>
          </a:bodyPr>
          <a:lstStyle/>
          <a:p>
            <a:pPr marL="137160" indent="0">
              <a:buNone/>
            </a:pPr>
            <a:r>
              <a:rPr lang="en-US" dirty="0"/>
              <a:t>You can choose the </a:t>
            </a:r>
            <a:r>
              <a:rPr lang="en-US" dirty="0" err="1"/>
              <a:t>artboard</a:t>
            </a:r>
            <a:r>
              <a:rPr lang="en-US" dirty="0"/>
              <a:t> number from the </a:t>
            </a:r>
            <a:r>
              <a:rPr lang="en-US" dirty="0" err="1"/>
              <a:t>Artboard</a:t>
            </a:r>
            <a:r>
              <a:rPr lang="en-US" dirty="0"/>
              <a:t> Navigation menu at </a:t>
            </a:r>
            <a:r>
              <a:rPr lang="en-US" dirty="0" smtClean="0"/>
              <a:t>the lower-left </a:t>
            </a:r>
            <a:r>
              <a:rPr lang="en-US" dirty="0"/>
              <a:t>of the Document window, you can use the </a:t>
            </a:r>
            <a:r>
              <a:rPr lang="en-US" dirty="0" err="1"/>
              <a:t>Artboard</a:t>
            </a:r>
            <a:r>
              <a:rPr lang="en-US" dirty="0"/>
              <a:t> Navigation </a:t>
            </a:r>
            <a:r>
              <a:rPr lang="en-US" dirty="0" smtClean="0"/>
              <a:t>arrows in </a:t>
            </a:r>
            <a:r>
              <a:rPr lang="en-US" dirty="0"/>
              <a:t>the lower-left of the Document window to go to the first, previous, next, and </a:t>
            </a:r>
            <a:r>
              <a:rPr lang="en-US" dirty="0" smtClean="0"/>
              <a:t>last </a:t>
            </a:r>
            <a:r>
              <a:rPr lang="en-US" dirty="0" err="1" smtClean="0"/>
              <a:t>artboards</a:t>
            </a:r>
            <a:r>
              <a:rPr lang="en-US" dirty="0"/>
              <a:t>, you can double-click the name of an </a:t>
            </a:r>
            <a:r>
              <a:rPr lang="en-US" dirty="0" err="1"/>
              <a:t>artboard</a:t>
            </a:r>
            <a:r>
              <a:rPr lang="en-US" dirty="0"/>
              <a:t> in the </a:t>
            </a:r>
            <a:r>
              <a:rPr lang="en-US" dirty="0" err="1"/>
              <a:t>Artboards</a:t>
            </a:r>
            <a:r>
              <a:rPr lang="en-US" dirty="0"/>
              <a:t> panel </a:t>
            </a:r>
            <a:r>
              <a:rPr lang="en-US" dirty="0" smtClean="0"/>
              <a:t>to navigate </a:t>
            </a:r>
            <a:r>
              <a:rPr lang="en-US" dirty="0"/>
              <a:t>to an </a:t>
            </a:r>
            <a:r>
              <a:rPr lang="en-US" dirty="0" err="1"/>
              <a:t>artboard</a:t>
            </a:r>
            <a:r>
              <a:rPr lang="en-US" dirty="0"/>
              <a:t>, or you can use the Navigator panel to drag the proxy </a:t>
            </a:r>
            <a:r>
              <a:rPr lang="en-US" dirty="0" smtClean="0"/>
              <a:t>preview area </a:t>
            </a:r>
            <a:r>
              <a:rPr lang="en-US" dirty="0"/>
              <a:t>to navigate between </a:t>
            </a:r>
            <a:r>
              <a:rPr lang="en-US" dirty="0" err="1"/>
              <a:t>artboards</a:t>
            </a:r>
            <a:r>
              <a:rPr lang="en-US" dirty="0"/>
              <a:t>.</a:t>
            </a:r>
          </a:p>
        </p:txBody>
      </p:sp>
    </p:spTree>
    <p:extLst>
      <p:ext uri="{BB962C8B-B14F-4D97-AF65-F5344CB8AC3E}">
        <p14:creationId xmlns:p14="http://schemas.microsoft.com/office/powerpoint/2010/main" val="3875787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t>How do you save panel locations and visibility preferences?</a:t>
            </a:r>
            <a:endParaRPr lang="en-US" dirty="0"/>
          </a:p>
        </p:txBody>
      </p:sp>
      <p:sp>
        <p:nvSpPr>
          <p:cNvPr id="3" name="Content Placeholder 2"/>
          <p:cNvSpPr>
            <a:spLocks noGrp="1"/>
          </p:cNvSpPr>
          <p:nvPr>
            <p:ph idx="1"/>
          </p:nvPr>
        </p:nvSpPr>
        <p:spPr/>
        <p:txBody>
          <a:bodyPr/>
          <a:lstStyle/>
          <a:p>
            <a:pPr marL="137160" indent="0">
              <a:buNone/>
            </a:pPr>
            <a:r>
              <a:rPr lang="en-US" dirty="0"/>
              <a:t>Choose Window &gt; Workspace &gt; Save Workspace to create custom work areas </a:t>
            </a:r>
            <a:r>
              <a:rPr lang="en-US" dirty="0" smtClean="0"/>
              <a:t>and make </a:t>
            </a:r>
            <a:r>
              <a:rPr lang="en-US" dirty="0"/>
              <a:t>it easier to find the controls that you need.</a:t>
            </a:r>
          </a:p>
        </p:txBody>
      </p:sp>
    </p:spTree>
    <p:extLst>
      <p:ext uri="{BB962C8B-B14F-4D97-AF65-F5344CB8AC3E}">
        <p14:creationId xmlns:p14="http://schemas.microsoft.com/office/powerpoint/2010/main" val="1829879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Describe how arranging Document windows can be helpful.</a:t>
            </a:r>
            <a:endParaRPr lang="en-US" dirty="0"/>
          </a:p>
        </p:txBody>
      </p:sp>
      <p:sp>
        <p:nvSpPr>
          <p:cNvPr id="3" name="Content Placeholder 2"/>
          <p:cNvSpPr>
            <a:spLocks noGrp="1"/>
          </p:cNvSpPr>
          <p:nvPr>
            <p:ph idx="1"/>
          </p:nvPr>
        </p:nvSpPr>
        <p:spPr/>
        <p:txBody>
          <a:bodyPr/>
          <a:lstStyle/>
          <a:p>
            <a:pPr marL="137160" indent="0">
              <a:buNone/>
            </a:pPr>
            <a:r>
              <a:rPr lang="en-US" dirty="0"/>
              <a:t>Arranging Document windows allows you to tile windows or cascade </a:t>
            </a:r>
            <a:r>
              <a:rPr lang="en-US" dirty="0" smtClean="0"/>
              <a:t>document groups</a:t>
            </a:r>
            <a:r>
              <a:rPr lang="en-US" dirty="0"/>
              <a:t>. This can be useful if you are working on multiple Illustrator files and you </a:t>
            </a:r>
            <a:r>
              <a:rPr lang="en-US" dirty="0" smtClean="0"/>
              <a:t>need to </a:t>
            </a:r>
            <a:r>
              <a:rPr lang="en-US" dirty="0"/>
              <a:t>compare or share content between them.</a:t>
            </a:r>
          </a:p>
        </p:txBody>
      </p:sp>
    </p:spTree>
    <p:extLst>
      <p:ext uri="{BB962C8B-B14F-4D97-AF65-F5344CB8AC3E}">
        <p14:creationId xmlns:p14="http://schemas.microsoft.com/office/powerpoint/2010/main" val="2574540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two</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73469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2220</Words>
  <Application>Microsoft Office PowerPoint</Application>
  <PresentationFormat>On-screen Show (4:3)</PresentationFormat>
  <Paragraphs>90</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Photoshop/Illustrator</vt:lpstr>
      <vt:lpstr>For the Photoshop practical:</vt:lpstr>
      <vt:lpstr>Chapter one</vt:lpstr>
      <vt:lpstr>Describe two ways to change the view of a document. </vt:lpstr>
      <vt:lpstr>How do you select tools in Illustrator? </vt:lpstr>
      <vt:lpstr>Describe three ways to navigate between artboards in Illustrator.</vt:lpstr>
      <vt:lpstr>How do you save panel locations and visibility preferences?</vt:lpstr>
      <vt:lpstr>Describe how arranging Document windows can be helpful.</vt:lpstr>
      <vt:lpstr>Chapter two</vt:lpstr>
      <vt:lpstr>How can you select an object that has no fill?</vt:lpstr>
      <vt:lpstr>Name two ways you can select an item in a group without choosing Object &gt; Ungroup.</vt:lpstr>
      <vt:lpstr>How do you edit the shape of an object?</vt:lpstr>
      <vt:lpstr>What should you do after creating a selection that you are going to use repeatedly?</vt:lpstr>
      <vt:lpstr>If something is preventing you from selecting an object, name two ways to select the blocked object.</vt:lpstr>
      <vt:lpstr>To align objects to the artboard, what do you need to first select in the Align panel or Control panel before you choose an alignment option?</vt:lpstr>
      <vt:lpstr>Chapter Three</vt:lpstr>
      <vt:lpstr>What are the basic shape tools? Describe how to tear or separate a group of shape tools away from the Tools panel.</vt:lpstr>
      <vt:lpstr>How do you select a shape with no fill?</vt:lpstr>
      <vt:lpstr>How do you draw a square?</vt:lpstr>
      <vt:lpstr>How do you change the number of sides on a polygon as you draw?</vt:lpstr>
      <vt:lpstr>Name two ways you can combine several shapes into one.</vt:lpstr>
      <vt:lpstr>How can you convert a raster image to editable vector shapes?</vt:lpstr>
      <vt:lpstr>Chapter Four</vt:lpstr>
      <vt:lpstr>Name two ways to change the size of an existing active artboard.</vt:lpstr>
      <vt:lpstr>How can you rename an artboard?</vt:lpstr>
      <vt:lpstr>How can you select and manipulate individual objects in a group (as described in this chapter)?</vt:lpstr>
      <vt:lpstr>How do you resize an object? Explain how you determine the point from which the object resizes. How do you resize a group of objects proportionally?</vt:lpstr>
      <vt:lpstr>What transformations can you make using the Transform panel?</vt:lpstr>
      <vt:lpstr>What does the square diagram (   ) indicate in the Transform panel, and how does it affect transformations?</vt:lpstr>
      <vt:lpstr>Chapter Five</vt:lpstr>
      <vt:lpstr>Describe how to draw straight vertical, horizontal, or diagonal lines using the Pen tool.</vt:lpstr>
      <vt:lpstr>How do you draw a curved line using the Pen tool?</vt:lpstr>
      <vt:lpstr>How do you draw a corner point on a curved line?</vt:lpstr>
      <vt:lpstr>Name two ways to convert a smooth point on a curve to a corner point.</vt:lpstr>
      <vt:lpstr>Which tool would you use to edit a segment on a curved line?</vt:lpstr>
      <vt:lpstr>How can you change the way the Pencil tool works?</vt:lpstr>
      <vt:lpstr>Chapter SIX</vt:lpstr>
      <vt:lpstr>Describe at least three ways to fill an object with color.</vt:lpstr>
      <vt:lpstr>How can you save a color?</vt:lpstr>
      <vt:lpstr>How do you name a color?</vt:lpstr>
      <vt:lpstr>How do you assign a transparent color to an object?</vt:lpstr>
      <vt:lpstr>How can you choose color harmonies for colors?</vt:lpstr>
      <vt:lpstr>Name two things that the Edit Colors/Recolor Artwork dialog box allows you to do.</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Photoshop/Illustrator</dc:title>
  <dc:creator>testuser</dc:creator>
  <cp:lastModifiedBy>testuser</cp:lastModifiedBy>
  <cp:revision>1</cp:revision>
  <dcterms:created xsi:type="dcterms:W3CDTF">2014-01-08T18:32:41Z</dcterms:created>
  <dcterms:modified xsi:type="dcterms:W3CDTF">2014-01-08T18:33:52Z</dcterms:modified>
</cp:coreProperties>
</file>