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2" r:id="rId5"/>
    <p:sldId id="259" r:id="rId6"/>
    <p:sldId id="263" r:id="rId7"/>
    <p:sldId id="260" r:id="rId8"/>
    <p:sldId id="261" r:id="rId9"/>
    <p:sldId id="264" r:id="rId10"/>
    <p:sldId id="268" r:id="rId11"/>
    <p:sldId id="269" r:id="rId12"/>
    <p:sldId id="266" r:id="rId13"/>
    <p:sldId id="267" r:id="rId14"/>
    <p:sldId id="270" r:id="rId15"/>
    <p:sldId id="272" r:id="rId16"/>
    <p:sldId id="273" r:id="rId17"/>
    <p:sldId id="271" r:id="rId18"/>
    <p:sldId id="274" r:id="rId19"/>
    <p:sldId id="275" r:id="rId20"/>
    <p:sldId id="276" r:id="rId21"/>
    <p:sldId id="277" r:id="rId22"/>
    <p:sldId id="27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7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2B105F-6D36-467D-A26D-2DF6296D3DE8}" type="datetimeFigureOut">
              <a:rPr lang="en-US" smtClean="0"/>
              <a:t>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232097-9524-456D-A0B3-5807EEA922C1}"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B105F-6D36-467D-A26D-2DF6296D3DE8}" type="datetimeFigureOut">
              <a:rPr lang="en-US" smtClean="0"/>
              <a:t>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232097-9524-456D-A0B3-5807EEA922C1}"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B105F-6D36-467D-A26D-2DF6296D3DE8}" type="datetimeFigureOut">
              <a:rPr lang="en-US" smtClean="0"/>
              <a:t>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232097-9524-456D-A0B3-5807EEA922C1}"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2B105F-6D36-467D-A26D-2DF6296D3DE8}" type="datetimeFigureOut">
              <a:rPr lang="en-US" smtClean="0"/>
              <a:t>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232097-9524-456D-A0B3-5807EEA922C1}"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2B105F-6D36-467D-A26D-2DF6296D3DE8}" type="datetimeFigureOut">
              <a:rPr lang="en-US" smtClean="0"/>
              <a:t>1/7/2014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232097-9524-456D-A0B3-5807EEA922C1}"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A2B105F-6D36-467D-A26D-2DF6296D3DE8}" type="datetimeFigureOut">
              <a:rPr lang="en-US" smtClean="0"/>
              <a:t>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232097-9524-456D-A0B3-5807EEA922C1}"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2B105F-6D36-467D-A26D-2DF6296D3DE8}" type="datetimeFigureOut">
              <a:rPr lang="en-US" smtClean="0"/>
              <a:t>1/7/2014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232097-9524-456D-A0B3-5807EEA922C1}"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2B105F-6D36-467D-A26D-2DF6296D3DE8}" type="datetimeFigureOut">
              <a:rPr lang="en-US" smtClean="0"/>
              <a:t>1/7/2014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232097-9524-456D-A0B3-5807EEA922C1}"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2B105F-6D36-467D-A26D-2DF6296D3DE8}" type="datetimeFigureOut">
              <a:rPr lang="en-US" smtClean="0"/>
              <a:t>1/7/2014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232097-9524-456D-A0B3-5807EEA922C1}"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2B105F-6D36-467D-A26D-2DF6296D3DE8}" type="datetimeFigureOut">
              <a:rPr lang="en-US" smtClean="0"/>
              <a:t>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232097-9524-456D-A0B3-5807EEA922C1}"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2B105F-6D36-467D-A26D-2DF6296D3DE8}" type="datetimeFigureOut">
              <a:rPr lang="en-US" smtClean="0"/>
              <a:t>1/7/2014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232097-9524-456D-A0B3-5807EEA922C1}" type="slidenum">
              <a:rPr lang="en-US" smtClean="0"/>
              <a:t>‹#›</a:t>
            </a:fld>
            <a:endParaRPr lang="en-US" dirty="0"/>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en-US" dirty="0"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fld id="{CA2B105F-6D36-467D-A26D-2DF6296D3DE8}" type="datetimeFigureOut">
              <a:rPr lang="en-US" smtClean="0"/>
              <a:t>1/7/2014</a:t>
            </a:fld>
            <a:endParaRPr lang="en-US" dirty="0"/>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en-US" dirty="0"/>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47232097-9524-456D-A0B3-5807EEA922C1}" type="slidenum">
              <a:rPr lang="en-US" smtClean="0"/>
              <a:t>‹#›</a:t>
            </a:fld>
            <a:endParaRPr lang="en-US" dirty="0"/>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Lesson 5 </a:t>
            </a:r>
            <a:endParaRPr lang="en-US" dirty="0"/>
          </a:p>
        </p:txBody>
      </p:sp>
      <p:sp>
        <p:nvSpPr>
          <p:cNvPr id="3" name="Subtitle 2"/>
          <p:cNvSpPr>
            <a:spLocks noGrp="1"/>
          </p:cNvSpPr>
          <p:nvPr>
            <p:ph type="subTitle" idx="1"/>
          </p:nvPr>
        </p:nvSpPr>
        <p:spPr/>
        <p:txBody>
          <a:bodyPr/>
          <a:lstStyle/>
          <a:p>
            <a:r>
              <a:rPr lang="en-US" dirty="0" smtClean="0"/>
              <a:t>Making the Best Selection</a:t>
            </a:r>
            <a:endParaRPr lang="en-US" dirty="0"/>
          </a:p>
        </p:txBody>
      </p:sp>
    </p:spTree>
    <p:extLst>
      <p:ext uri="{BB962C8B-B14F-4D97-AF65-F5344CB8AC3E}">
        <p14:creationId xmlns:p14="http://schemas.microsoft.com/office/powerpoint/2010/main" val="3257969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choose image &gt; Adjustments &gt; Hue/Saturation </a:t>
            </a:r>
          </a:p>
        </p:txBody>
      </p:sp>
      <p:sp>
        <p:nvSpPr>
          <p:cNvPr id="3" name="Content Placeholder 2"/>
          <p:cNvSpPr>
            <a:spLocks noGrp="1"/>
          </p:cNvSpPr>
          <p:nvPr>
            <p:ph idx="1"/>
          </p:nvPr>
        </p:nvSpPr>
        <p:spPr>
          <a:xfrm>
            <a:off x="0" y="3608387"/>
            <a:ext cx="4095957" cy="3249613"/>
          </a:xfrm>
        </p:spPr>
        <p:txBody>
          <a:bodyPr>
            <a:normAutofit lnSpcReduction="10000"/>
          </a:bodyPr>
          <a:lstStyle/>
          <a:p>
            <a:r>
              <a:rPr lang="en-US" dirty="0"/>
              <a:t>Select on Elliptical Marquee.</a:t>
            </a:r>
          </a:p>
          <a:p>
            <a:r>
              <a:rPr lang="en-US" dirty="0"/>
              <a:t>Drag the circle from the center of the image. Then place your cursor in the approximate center of the tire, then hold down the ALT (windows ) or option center origin point. Release the mouse (before the modifier keys) and create a selection that is surrounding the tire.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5029200"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844" y="2895600"/>
            <a:ext cx="719137"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733800"/>
            <a:ext cx="17256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980" y="4114800"/>
            <a:ext cx="2779713"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827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 Layer 1 &gt; New &gt; Layer Via Copy. The selection marquee disappears and  the selected region is moved and copied to a new layer, named Layer 1</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828800"/>
            <a:ext cx="24384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81600" y="2438400"/>
            <a:ext cx="1633870" cy="140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2505670"/>
            <a:ext cx="6324600" cy="1015663"/>
          </a:xfrm>
          <a:prstGeom prst="rect">
            <a:avLst/>
          </a:prstGeom>
        </p:spPr>
        <p:txBody>
          <a:bodyPr wrap="square">
            <a:spAutoFit/>
          </a:bodyPr>
          <a:lstStyle/>
          <a:p>
            <a:pPr marL="285750" indent="-285750">
              <a:buFont typeface="Arial" pitchFamily="34" charset="0"/>
              <a:buChar char="•"/>
            </a:pPr>
            <a:r>
              <a:rPr lang="en-US" sz="2000" dirty="0"/>
              <a:t>Now on to motion Blur</a:t>
            </a:r>
          </a:p>
          <a:p>
            <a:pPr marL="285750" indent="-285750">
              <a:buFont typeface="Arial" pitchFamily="34" charset="0"/>
              <a:buChar char="•"/>
            </a:pPr>
            <a:r>
              <a:rPr lang="en-US" sz="2000" dirty="0"/>
              <a:t>Choose Filter &gt; Blur &gt; Motion Blur</a:t>
            </a:r>
          </a:p>
          <a:p>
            <a:pPr marL="285750" indent="-285750">
              <a:buFont typeface="Arial" pitchFamily="34" charset="0"/>
              <a:buChar char="•"/>
            </a:pPr>
            <a:endParaRPr lang="en-US" sz="2000"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359150"/>
            <a:ext cx="2951163"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5334000"/>
            <a:ext cx="1328737"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8981" y="5486400"/>
            <a:ext cx="1096963"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915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Open file </a:t>
            </a:r>
            <a:r>
              <a:rPr lang="en-US" dirty="0" smtClean="0"/>
              <a:t>ps0502_work </a:t>
            </a:r>
          </a:p>
          <a:p>
            <a:r>
              <a:rPr lang="en-US" dirty="0" smtClean="0"/>
              <a:t>Choose select &gt; Deselect, and the selection is deselected; then choose select &gt; Reselect to resect the kite. (you do not have to use this and sometimes it will not work).</a:t>
            </a:r>
            <a:endParaRPr lang="en-US" dirty="0"/>
          </a:p>
          <a:p>
            <a:r>
              <a:rPr lang="en-US" dirty="0" smtClean="0"/>
              <a:t>Fit the image to screen so you can see the </a:t>
            </a:r>
            <a:r>
              <a:rPr lang="en-US" u="sng" dirty="0" smtClean="0"/>
              <a:t>kite</a:t>
            </a:r>
            <a:r>
              <a:rPr lang="en-US" dirty="0" smtClean="0"/>
              <a:t>.</a:t>
            </a:r>
          </a:p>
          <a:p>
            <a:r>
              <a:rPr lang="en-US" dirty="0" smtClean="0"/>
              <a:t>Choose filter &gt; sharpen &gt; Unsharp mask.  And put in </a:t>
            </a:r>
            <a:r>
              <a:rPr lang="en-US" u="sng" dirty="0" smtClean="0"/>
              <a:t>150</a:t>
            </a:r>
            <a:r>
              <a:rPr lang="en-US" dirty="0" smtClean="0"/>
              <a:t> for the amount. Radius is </a:t>
            </a:r>
            <a:r>
              <a:rPr lang="en-US" u="sng" dirty="0" smtClean="0"/>
              <a:t>1</a:t>
            </a:r>
            <a:r>
              <a:rPr lang="en-US" dirty="0" smtClean="0"/>
              <a:t> and Threshold is </a:t>
            </a:r>
            <a:r>
              <a:rPr lang="en-US" u="sng" dirty="0" smtClean="0"/>
              <a:t>10</a:t>
            </a:r>
            <a:r>
              <a:rPr lang="en-US" dirty="0" smtClean="0"/>
              <a:t>. </a:t>
            </a:r>
          </a:p>
          <a:p>
            <a:r>
              <a:rPr lang="en-US" dirty="0" smtClean="0"/>
              <a:t>Position your cursor over the kite in the preview pane, and then click and hold. This temporarily turns the preview off. Release the mouse to see the Unsharp mask filter effect applied. Press OK. And save.</a:t>
            </a:r>
          </a:p>
          <a:p>
            <a:pPr marL="0" indent="0">
              <a:buNone/>
            </a:pPr>
            <a:r>
              <a:rPr lang="en-US" u="sng" dirty="0" smtClean="0"/>
              <a:t> </a:t>
            </a:r>
          </a:p>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665" t="17892" r="37557" b="41892"/>
          <a:stretch/>
        </p:blipFill>
        <p:spPr bwMode="auto">
          <a:xfrm>
            <a:off x="7239000" y="0"/>
            <a:ext cx="1764792" cy="1899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005770" y="304800"/>
            <a:ext cx="2896947" cy="1200329"/>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7200" b="1" cap="all" spc="0" dirty="0" smtClean="0">
                <a:ln/>
                <a:solidFill>
                  <a:schemeClr val="accent1"/>
                </a:solidFill>
                <a:effectLst>
                  <a:glow rad="101600">
                    <a:schemeClr val="accent1">
                      <a:alpha val="60000"/>
                    </a:schemeClr>
                  </a:glow>
                  <a:outerShdw blurRad="75057" dist="38100" dir="5400000" sy="-20000" rotWithShape="0">
                    <a:prstClr val="black">
                      <a:alpha val="25000"/>
                    </a:prstClr>
                  </a:outerShdw>
                  <a:reflection blurRad="10000" stA="55000" endPos="48000" dist="500" dir="5400000" sy="-100000" algn="bl" rotWithShape="0"/>
                </a:effectLst>
              </a:rPr>
              <a:t>Kite</a:t>
            </a: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3373330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12"/>
            <a:ext cx="9067800" cy="924475"/>
          </a:xfrm>
        </p:spPr>
        <p:txBody>
          <a:bodyPr/>
          <a:lstStyle/>
          <a:p>
            <a:r>
              <a:rPr lang="en-US" sz="4800" dirty="0" smtClean="0">
                <a:solidFill>
                  <a:schemeClr val="accent1"/>
                </a:solidFill>
                <a:effectLst>
                  <a:glow rad="101600">
                    <a:schemeClr val="accent1">
                      <a:alpha val="60000"/>
                    </a:schemeClr>
                  </a:glow>
                  <a:outerShdw blurRad="60007" dir="2000400" sy="-30000" kx="-800400" algn="bl" rotWithShape="0">
                    <a:prstClr val="black">
                      <a:alpha val="20000"/>
                    </a:prstClr>
                  </a:outerShdw>
                </a:effectLst>
              </a:rPr>
              <a:t>Snowboarder – Lasso tool </a:t>
            </a:r>
            <a:endParaRPr lang="en-US" sz="4800" dirty="0">
              <a:solidFill>
                <a:schemeClr val="accent1"/>
              </a:solidFill>
              <a:effectLst>
                <a:glow rad="101600">
                  <a:schemeClr val="accent1">
                    <a:alpha val="60000"/>
                  </a:schemeClr>
                </a:glow>
                <a:outerShdw blurRad="60007" dir="2000400" sy="-30000" kx="-800400" algn="bl" rotWithShape="0">
                  <a:prstClr val="black">
                    <a:alpha val="20000"/>
                  </a:prstClr>
                </a:outerShdw>
              </a:effectLst>
            </a:endParaRPr>
          </a:p>
        </p:txBody>
      </p:sp>
      <p:sp>
        <p:nvSpPr>
          <p:cNvPr id="3" name="Content Placeholder 2"/>
          <p:cNvSpPr>
            <a:spLocks noGrp="1"/>
          </p:cNvSpPr>
          <p:nvPr>
            <p:ph idx="1"/>
          </p:nvPr>
        </p:nvSpPr>
        <p:spPr>
          <a:xfrm>
            <a:off x="0" y="1066800"/>
            <a:ext cx="6477000" cy="5791200"/>
          </a:xfrm>
        </p:spPr>
        <p:txBody>
          <a:bodyPr/>
          <a:lstStyle/>
          <a:p>
            <a:r>
              <a:rPr lang="en-US" dirty="0" smtClean="0"/>
              <a:t>Open file ps0503_work</a:t>
            </a:r>
          </a:p>
          <a:p>
            <a:r>
              <a:rPr lang="en-US" dirty="0" smtClean="0"/>
              <a:t>Choose file &gt; browse in bridge to bring the bridge forward. </a:t>
            </a:r>
          </a:p>
          <a:p>
            <a:r>
              <a:rPr lang="en-US" dirty="0" smtClean="0"/>
              <a:t>Select the lasso tool (     ). Go around the snowboarder . Make sure to leave peace's of the sky around him.</a:t>
            </a:r>
          </a:p>
          <a:p>
            <a:endParaRPr lang="en-US" dirty="0" smtClean="0"/>
          </a:p>
          <a:p>
            <a:r>
              <a:rPr lang="en-US" dirty="0" smtClean="0"/>
              <a:t>Make sure to delete the section between his legs and around the board. Press the alt key and click anywhere inside the edge of one of the snowboard’s legs and drag all the away around the inner edge , over the mitten, and back to the starting point and release the mouse.</a:t>
            </a:r>
          </a:p>
          <a:p>
            <a:r>
              <a:rPr lang="en-US" dirty="0" smtClean="0"/>
              <a:t>Now your going to bring the mitten back. Press and hold the shift key and click and drag along the edge of the mitten .</a:t>
            </a:r>
          </a:p>
          <a:p>
            <a:endParaRPr lang="en-US" dirty="0" smtClean="0"/>
          </a:p>
          <a:p>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986" t="29293" r="39901" b="15289"/>
          <a:stretch/>
        </p:blipFill>
        <p:spPr bwMode="auto">
          <a:xfrm>
            <a:off x="6019800" y="1219200"/>
            <a:ext cx="2763416"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5" t="13979" r="97348" b="83771"/>
          <a:stretch/>
        </p:blipFill>
        <p:spPr bwMode="auto">
          <a:xfrm>
            <a:off x="2974414" y="2438400"/>
            <a:ext cx="297997"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471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Saving a selection</a:t>
            </a:r>
            <a:endParaRPr lang="en-US" dirty="0"/>
          </a:p>
        </p:txBody>
      </p:sp>
      <p:sp>
        <p:nvSpPr>
          <p:cNvPr id="3" name="Content Placeholder 2"/>
          <p:cNvSpPr>
            <a:spLocks noGrp="1"/>
          </p:cNvSpPr>
          <p:nvPr>
            <p:ph idx="1"/>
          </p:nvPr>
        </p:nvSpPr>
        <p:spPr/>
        <p:txBody>
          <a:bodyPr/>
          <a:lstStyle/>
          <a:p>
            <a:r>
              <a:rPr lang="en-US" dirty="0" smtClean="0"/>
              <a:t>First go to Load Selection </a:t>
            </a:r>
          </a:p>
          <a:p>
            <a:r>
              <a:rPr lang="en-US" dirty="0" smtClean="0"/>
              <a:t>Choose select &gt; Load selection</a:t>
            </a:r>
          </a:p>
          <a:p>
            <a:r>
              <a:rPr lang="en-US" dirty="0" smtClean="0"/>
              <a:t>Choose select &gt; save selection; the save selection dialog box appears. And then hit </a:t>
            </a:r>
            <a:r>
              <a:rPr lang="en-US" b="1" i="1" u="sng" dirty="0" smtClean="0">
                <a:solidFill>
                  <a:srgbClr val="FF0000"/>
                </a:solidFill>
              </a:rPr>
              <a:t>OK</a:t>
            </a:r>
            <a:endParaRPr lang="en-US" b="1" i="1" u="sng" dirty="0">
              <a:solidFill>
                <a:srgbClr val="FF0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093" t="22666" r="33814" b="50934"/>
          <a:stretch/>
        </p:blipFill>
        <p:spPr bwMode="auto">
          <a:xfrm>
            <a:off x="5196840" y="4629894"/>
            <a:ext cx="3947160" cy="2228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131" t="22500" r="33738" b="51250"/>
          <a:stretch/>
        </p:blipFill>
        <p:spPr bwMode="auto">
          <a:xfrm>
            <a:off x="0" y="4593336"/>
            <a:ext cx="3886200" cy="227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131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38"/>
            <a:ext cx="7125113" cy="924475"/>
          </a:xfrm>
        </p:spPr>
        <p:txBody>
          <a:bodyPr/>
          <a:lstStyle/>
          <a:p>
            <a:r>
              <a:rPr lang="en-US" dirty="0" smtClean="0"/>
              <a:t>Feathering the selection</a:t>
            </a:r>
            <a:endParaRPr lang="en-US" dirty="0"/>
          </a:p>
        </p:txBody>
      </p:sp>
      <p:sp>
        <p:nvSpPr>
          <p:cNvPr id="3" name="Content Placeholder 2"/>
          <p:cNvSpPr>
            <a:spLocks noGrp="1"/>
          </p:cNvSpPr>
          <p:nvPr>
            <p:ph idx="1"/>
          </p:nvPr>
        </p:nvSpPr>
        <p:spPr>
          <a:xfrm>
            <a:off x="-9144" y="609600"/>
            <a:ext cx="7125112" cy="6096000"/>
          </a:xfrm>
        </p:spPr>
        <p:txBody>
          <a:bodyPr/>
          <a:lstStyle/>
          <a:p>
            <a:r>
              <a:rPr lang="en-US" dirty="0" smtClean="0"/>
              <a:t>Using  the lasso tool</a:t>
            </a:r>
          </a:p>
          <a:p>
            <a:r>
              <a:rPr lang="en-US" dirty="0" smtClean="0"/>
              <a:t>Choose select &gt; Refine Edge</a:t>
            </a:r>
          </a:p>
          <a:p>
            <a:r>
              <a:rPr lang="en-US" dirty="0" smtClean="0"/>
              <a:t>Change the feather to 5 pixels</a:t>
            </a:r>
          </a:p>
          <a:p>
            <a:r>
              <a:rPr lang="en-US" dirty="0" smtClean="0"/>
              <a:t>Put the output to Layer Mask and then press </a:t>
            </a:r>
            <a:r>
              <a:rPr lang="en-US" b="1" i="1" u="sng" dirty="0" smtClean="0">
                <a:solidFill>
                  <a:srgbClr val="FF0000"/>
                </a:solidFill>
                <a:effectLst>
                  <a:outerShdw blurRad="38100" dist="38100" dir="2700000" algn="tl">
                    <a:srgbClr val="000000">
                      <a:alpha val="43137"/>
                    </a:srgbClr>
                  </a:outerShdw>
                </a:effectLst>
              </a:rPr>
              <a:t>ok</a:t>
            </a:r>
          </a:p>
          <a:p>
            <a:endParaRPr lang="en-US" b="1" i="1" u="sng" dirty="0">
              <a:solidFill>
                <a:srgbClr val="FF0000"/>
              </a:solidFill>
              <a:effectLst>
                <a:outerShdw blurRad="38100" dist="38100" dir="2700000" algn="tl">
                  <a:srgbClr val="000000">
                    <a:alpha val="43137"/>
                  </a:srgbClr>
                </a:outerShdw>
              </a:effectLst>
            </a:endParaRPr>
          </a:p>
          <a:p>
            <a:pPr marL="0" indent="0">
              <a:buNone/>
            </a:pPr>
            <a:endParaRPr lang="en-US" b="1" i="1" u="sng" dirty="0">
              <a:solidFill>
                <a:srgbClr val="FF0000"/>
              </a:solidFill>
              <a:effectLst>
                <a:outerShdw blurRad="38100" dist="38100" dir="2700000" algn="tl">
                  <a:srgbClr val="000000">
                    <a:alpha val="43137"/>
                  </a:srgbClr>
                </a:outerShdw>
              </a:effectLst>
            </a:endParaRPr>
          </a:p>
          <a:p>
            <a:r>
              <a:rPr lang="en-US" dirty="0" smtClean="0">
                <a:effectLst>
                  <a:outerShdw blurRad="38100" dist="38100" dir="2700000" algn="tl">
                    <a:srgbClr val="000000">
                      <a:alpha val="43137"/>
                    </a:srgbClr>
                  </a:outerShdw>
                </a:effectLst>
              </a:rPr>
              <a:t>Press and hold the shift key; click the </a:t>
            </a:r>
            <a:r>
              <a:rPr lang="en-US" b="1" u="sng" dirty="0" smtClean="0">
                <a:solidFill>
                  <a:schemeClr val="accent1"/>
                </a:solidFill>
              </a:rPr>
              <a:t>layer mask</a:t>
            </a:r>
          </a:p>
          <a:p>
            <a:r>
              <a:rPr lang="en-US" dirty="0" smtClean="0">
                <a:effectLst>
                  <a:outerShdw blurRad="38100" dist="38100" dir="2700000" algn="tl">
                    <a:srgbClr val="000000">
                      <a:alpha val="43137"/>
                    </a:srgbClr>
                  </a:outerShdw>
                </a:effectLst>
              </a:rPr>
              <a:t>And you should have a black and white </a:t>
            </a:r>
          </a:p>
          <a:p>
            <a:pPr marL="0" indent="0">
              <a:buNone/>
            </a:pPr>
            <a:r>
              <a:rPr lang="en-US" dirty="0" smtClean="0">
                <a:effectLst>
                  <a:outerShdw blurRad="38100" dist="38100" dir="2700000" algn="tl">
                    <a:srgbClr val="000000">
                      <a:alpha val="43137"/>
                    </a:srgbClr>
                  </a:outerShdw>
                </a:effectLst>
              </a:rPr>
              <a:t>snowboarder with a red X going through it</a:t>
            </a:r>
            <a:endParaRPr lang="en-US" dirty="0"/>
          </a:p>
          <a:p>
            <a:endParaRPr lang="en-US" b="1" i="1" u="sng" dirty="0" smtClean="0">
              <a:solidFill>
                <a:srgbClr val="FF0000"/>
              </a:solidFill>
              <a:effectLst>
                <a:outerShdw blurRad="38100" dist="38100" dir="2700000" algn="tl">
                  <a:srgbClr val="000000">
                    <a:alpha val="43137"/>
                  </a:srgbClr>
                </a:outerShdw>
              </a:effectLst>
            </a:endParaRPr>
          </a:p>
          <a:p>
            <a:endParaRPr lang="en-US" b="1" i="1" u="sng" dirty="0">
              <a:solidFill>
                <a:srgbClr val="FF0000"/>
              </a:solidFill>
              <a:effectLst>
                <a:outerShdw blurRad="38100" dist="38100" dir="2700000" algn="tl">
                  <a:srgbClr val="000000">
                    <a:alpha val="43137"/>
                  </a:srgbClr>
                </a:outerShdw>
              </a:effectLst>
            </a:endParaRPr>
          </a:p>
          <a:p>
            <a:endParaRPr lang="en-US" b="1" i="1" u="sng" dirty="0" smtClean="0">
              <a:solidFill>
                <a:srgbClr val="FF0000"/>
              </a:solidFill>
              <a:effectLst>
                <a:outerShdw blurRad="38100" dist="38100" dir="2700000" algn="tl">
                  <a:srgbClr val="000000">
                    <a:alpha val="43137"/>
                  </a:srgbClr>
                </a:outerShdw>
              </a:effectLst>
            </a:endParaRPr>
          </a:p>
          <a:p>
            <a:pPr marL="0" indent="0">
              <a:buNone/>
            </a:pPr>
            <a:r>
              <a:rPr lang="en-US" dirty="0" smtClean="0"/>
              <a:t>  </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56" t="14806" r="37287" b="36260"/>
          <a:stretch/>
        </p:blipFill>
        <p:spPr bwMode="auto">
          <a:xfrm>
            <a:off x="6019800" y="0"/>
            <a:ext cx="31242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636" t="40548" b="2593"/>
          <a:stretch/>
        </p:blipFill>
        <p:spPr bwMode="auto">
          <a:xfrm>
            <a:off x="7205472" y="3276600"/>
            <a:ext cx="1938528"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5943600" y="3810000"/>
            <a:ext cx="1981200" cy="28194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445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25113" cy="924475"/>
          </a:xfrm>
        </p:spPr>
        <p:txBody>
          <a:bodyPr/>
          <a:lstStyle/>
          <a:p>
            <a:r>
              <a:rPr lang="en-US" dirty="0" smtClean="0"/>
              <a:t>Using the quick selection tool</a:t>
            </a:r>
            <a:endParaRPr lang="en-US" dirty="0"/>
          </a:p>
        </p:txBody>
      </p:sp>
      <p:sp>
        <p:nvSpPr>
          <p:cNvPr id="3" name="Content Placeholder 2"/>
          <p:cNvSpPr>
            <a:spLocks noGrp="1"/>
          </p:cNvSpPr>
          <p:nvPr>
            <p:ph idx="1"/>
          </p:nvPr>
        </p:nvSpPr>
        <p:spPr>
          <a:xfrm>
            <a:off x="0" y="609600"/>
            <a:ext cx="6096000" cy="6248400"/>
          </a:xfrm>
        </p:spPr>
        <p:txBody>
          <a:bodyPr/>
          <a:lstStyle/>
          <a:p>
            <a:r>
              <a:rPr lang="en-US" dirty="0" smtClean="0"/>
              <a:t>Choose view &gt; fit on screen to see the entire image in your document window.</a:t>
            </a:r>
          </a:p>
          <a:p>
            <a:r>
              <a:rPr lang="en-US" dirty="0" smtClean="0"/>
              <a:t>Choose the Quick Selection tool </a:t>
            </a:r>
          </a:p>
          <a:p>
            <a:r>
              <a:rPr lang="en-US" dirty="0" smtClean="0"/>
              <a:t>Position it over the snowboarder and go to the option bar , click the Brush drop- down menu and either slide the size slider to the right to a value of 10, or enter 10 into the size text field.</a:t>
            </a:r>
          </a:p>
          <a:p>
            <a:pPr marL="0" indent="0">
              <a:buNone/>
            </a:pP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564" r="85956" b="81370"/>
          <a:stretch/>
        </p:blipFill>
        <p:spPr bwMode="auto">
          <a:xfrm>
            <a:off x="228601" y="762000"/>
            <a:ext cx="453332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7305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92"/>
            <a:ext cx="91440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057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125113" cy="924475"/>
          </a:xfrm>
        </p:spPr>
        <p:txBody>
          <a:bodyPr/>
          <a:lstStyle/>
          <a:p>
            <a:r>
              <a:rPr lang="en-US" dirty="0" smtClean="0"/>
              <a:t>Making difficult selections with the refine edge feature</a:t>
            </a:r>
            <a:endParaRPr lang="en-US" dirty="0"/>
          </a:p>
        </p:txBody>
      </p:sp>
      <p:sp>
        <p:nvSpPr>
          <p:cNvPr id="3" name="Content Placeholder 2"/>
          <p:cNvSpPr>
            <a:spLocks noGrp="1"/>
          </p:cNvSpPr>
          <p:nvPr>
            <p:ph idx="1"/>
          </p:nvPr>
        </p:nvSpPr>
        <p:spPr>
          <a:xfrm>
            <a:off x="0" y="914400"/>
            <a:ext cx="9144000" cy="5943600"/>
          </a:xfrm>
        </p:spPr>
        <p:txBody>
          <a:bodyPr>
            <a:normAutofit fontScale="92500" lnSpcReduction="10000"/>
          </a:bodyPr>
          <a:lstStyle/>
          <a:p>
            <a:r>
              <a:rPr lang="en-US" dirty="0" smtClean="0"/>
              <a:t>Ps0504</a:t>
            </a:r>
          </a:p>
          <a:p>
            <a:r>
              <a:rPr lang="en-US" dirty="0" smtClean="0"/>
              <a:t>Click and hold the quick selection tool, and then select the hidden </a:t>
            </a:r>
            <a:r>
              <a:rPr lang="en-US" b="1" i="1" u="sng" dirty="0" smtClean="0">
                <a:effectLst>
                  <a:outerShdw blurRad="38100" dist="38100" dir="2700000" algn="tl">
                    <a:srgbClr val="000000">
                      <a:alpha val="43137"/>
                    </a:srgbClr>
                  </a:outerShdw>
                </a:effectLst>
              </a:rPr>
              <a:t>magic wand tool.</a:t>
            </a:r>
          </a:p>
          <a:p>
            <a:r>
              <a:rPr lang="en-US" dirty="0" smtClean="0"/>
              <a:t>Click the white area of to the right of the woman; the white area becomes selected.</a:t>
            </a:r>
          </a:p>
          <a:p>
            <a:r>
              <a:rPr lang="en-US" dirty="0" smtClean="0"/>
              <a:t>Choose select &gt; Inverse to invert the selection. The woman is now selected.</a:t>
            </a:r>
          </a:p>
          <a:p>
            <a:r>
              <a:rPr lang="en-US" dirty="0" smtClean="0"/>
              <a:t>Click on the Refine Edge button in the options bar, the refine edge dialog box appears</a:t>
            </a:r>
          </a:p>
          <a:p>
            <a:r>
              <a:rPr lang="en-US" dirty="0" smtClean="0"/>
              <a:t>Click the view drop down menu and click Black &amp; White</a:t>
            </a:r>
          </a:p>
          <a:p>
            <a:r>
              <a:rPr lang="en-US" dirty="0" smtClean="0"/>
              <a:t>Make the Radius to 100</a:t>
            </a:r>
          </a:p>
          <a:p>
            <a:r>
              <a:rPr lang="en-US" dirty="0" smtClean="0"/>
              <a:t>Then use the Erase Refinements tool to help you clean up your selection. Position your cursor over an area in your image to clean up the selection. you can increase and decrease your brush size by pressing the [ left bracket or ] right bracket keys.</a:t>
            </a:r>
          </a:p>
          <a:p>
            <a:r>
              <a:rPr lang="en-US" dirty="0" smtClean="0"/>
              <a:t>Start painting over the area that you do not want the refinements to take place.</a:t>
            </a:r>
          </a:p>
          <a:p>
            <a:r>
              <a:rPr lang="en-US" dirty="0" smtClean="0"/>
              <a:t>Select Layer Mask from the Output  drop-down menu and press ok. Since you have applied a layer mask , your results are shown as a transparent selection. Save and close the file.</a:t>
            </a:r>
          </a:p>
        </p:txBody>
      </p:sp>
    </p:spTree>
    <p:extLst>
      <p:ext uri="{BB962C8B-B14F-4D97-AF65-F5344CB8AC3E}">
        <p14:creationId xmlns:p14="http://schemas.microsoft.com/office/powerpoint/2010/main" val="763973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
            <a:ext cx="9144000" cy="4620457"/>
          </a:xfrm>
        </p:spPr>
        <p:txBody>
          <a:bodyPr/>
          <a:lstStyle/>
          <a:p>
            <a:pPr>
              <a:buFont typeface="+mj-lt"/>
              <a:buAutoNum type="arabicPeriod"/>
            </a:pPr>
            <a:r>
              <a:rPr lang="en-US" dirty="0" smtClean="0"/>
              <a:t>Select the lasso tool  and make a quick (and rough) selection around the duck. Make sure to click and drag, creating a selection that encompasses the duck, the lasso finishes where it started</a:t>
            </a:r>
          </a:p>
          <a:p>
            <a:pPr>
              <a:buFont typeface="+mj-lt"/>
              <a:buAutoNum type="arabicPeriod"/>
            </a:pPr>
            <a:r>
              <a:rPr lang="en-US" dirty="0" smtClean="0"/>
              <a:t>Select the quick mask mode button  at the bottom of the tools panel, short cut (</a:t>
            </a:r>
            <a:r>
              <a:rPr lang="en-US" b="1" u="sng" dirty="0" smtClean="0">
                <a:solidFill>
                  <a:srgbClr val="FF0000"/>
                </a:solidFill>
              </a:rPr>
              <a:t>Q</a:t>
            </a:r>
            <a:r>
              <a:rPr lang="en-US" dirty="0" smtClean="0"/>
              <a:t>), the image should be displayed with a red area (representing mask) over areas of the image that are not apart of the image.</a:t>
            </a:r>
          </a:p>
          <a:p>
            <a:pPr>
              <a:buFont typeface="+mj-lt"/>
              <a:buAutoNum type="arabicPeriod"/>
            </a:pPr>
            <a:r>
              <a:rPr lang="en-US" dirty="0" smtClean="0"/>
              <a:t>Click the default foreground and background colors button at the bottom of the tools panel or press </a:t>
            </a:r>
            <a:r>
              <a:rPr lang="en-US" b="1" u="sng" dirty="0" smtClean="0">
                <a:solidFill>
                  <a:srgbClr val="FF0000"/>
                </a:solidFill>
              </a:rPr>
              <a:t>D </a:t>
            </a:r>
            <a:r>
              <a:rPr lang="en-US" dirty="0" smtClean="0"/>
              <a:t>on your keyboard, to return to the default foreground and background colors of black and white. When painting with black it will come out red. Color all the green, black (red).</a:t>
            </a:r>
          </a:p>
          <a:p>
            <a:pPr>
              <a:buFont typeface="+mj-lt"/>
              <a:buAutoNum type="arabicPeriod"/>
            </a:pPr>
            <a:r>
              <a:rPr lang="en-US" dirty="0" smtClean="0"/>
              <a:t>With your duck selection active, choose select &gt; save selection</a:t>
            </a:r>
          </a:p>
          <a:p>
            <a:pPr>
              <a:buFont typeface="+mj-lt"/>
              <a:buAutoNum type="arabicPeriod"/>
            </a:pPr>
            <a:r>
              <a:rPr lang="en-US" dirty="0" smtClean="0"/>
              <a:t>Type </a:t>
            </a:r>
            <a:r>
              <a:rPr lang="en-US" b="1" u="sng" dirty="0" smtClean="0">
                <a:solidFill>
                  <a:srgbClr val="FF0000"/>
                </a:solidFill>
              </a:rPr>
              <a:t>duck</a:t>
            </a:r>
            <a:r>
              <a:rPr lang="en-US" dirty="0" smtClean="0"/>
              <a:t> in the Name text field and press OK.</a:t>
            </a:r>
          </a:p>
          <a:p>
            <a:pPr marL="0" indent="0">
              <a:buNone/>
            </a:pPr>
            <a:endParaRPr lang="en-US"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34" t="23233" r="27114" b="21863"/>
          <a:stretch/>
        </p:blipFill>
        <p:spPr bwMode="auto">
          <a:xfrm>
            <a:off x="5791200" y="4632649"/>
            <a:ext cx="3267781"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265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up </a:t>
            </a:r>
            <a:endParaRPr lang="en-US" dirty="0"/>
          </a:p>
        </p:txBody>
      </p:sp>
      <p:sp>
        <p:nvSpPr>
          <p:cNvPr id="3" name="Content Placeholder 2"/>
          <p:cNvSpPr>
            <a:spLocks noGrp="1"/>
          </p:cNvSpPr>
          <p:nvPr>
            <p:ph idx="1"/>
          </p:nvPr>
        </p:nvSpPr>
        <p:spPr/>
        <p:txBody>
          <a:bodyPr/>
          <a:lstStyle/>
          <a:p>
            <a:r>
              <a:rPr lang="en-US" dirty="0" smtClean="0"/>
              <a:t>To make changes to specific regions in your  images, you must activate only those areas. </a:t>
            </a:r>
          </a:p>
          <a:p>
            <a:pPr marL="0" indent="0">
              <a:buNone/>
            </a:pPr>
            <a:r>
              <a:rPr lang="en-US" dirty="0" smtClean="0"/>
              <a:t>Such as </a:t>
            </a:r>
          </a:p>
          <a:p>
            <a:r>
              <a:rPr lang="en-US" dirty="0" smtClean="0"/>
              <a:t>Marquee</a:t>
            </a:r>
          </a:p>
          <a:p>
            <a:r>
              <a:rPr lang="en-US" dirty="0" smtClean="0"/>
              <a:t>Lasso</a:t>
            </a:r>
          </a:p>
          <a:p>
            <a:r>
              <a:rPr lang="en-US" dirty="0" smtClean="0"/>
              <a:t>Quick selection tools or painting a mask  </a:t>
            </a:r>
          </a:p>
          <a:p>
            <a:endParaRPr lang="en-US" dirty="0" smtClean="0"/>
          </a:p>
        </p:txBody>
      </p:sp>
    </p:spTree>
    <p:extLst>
      <p:ext uri="{BB962C8B-B14F-4D97-AF65-F5344CB8AC3E}">
        <p14:creationId xmlns:p14="http://schemas.microsoft.com/office/powerpoint/2010/main" val="1994412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r>
              <a:rPr lang="en-US" dirty="0" smtClean="0"/>
              <a:t>Keep open file ps0505, Choose file ps0506</a:t>
            </a:r>
          </a:p>
          <a:p>
            <a:r>
              <a:rPr lang="en-US" dirty="0" smtClean="0"/>
              <a:t>With the image of the penguins in front, select edit &gt; past, or use the keyboard shortcuts (windows) or command  + V.</a:t>
            </a:r>
          </a:p>
          <a:p>
            <a:r>
              <a:rPr lang="en-US" dirty="0" smtClean="0"/>
              <a:t>Select the move Tool and reposition the duck it is flush with the bottom of the image.</a:t>
            </a:r>
          </a:p>
          <a:p>
            <a:r>
              <a:rPr lang="en-US" dirty="0" smtClean="0"/>
              <a:t>Save the file and close.</a:t>
            </a:r>
          </a:p>
          <a:p>
            <a:r>
              <a:rPr lang="en-US" dirty="0" smtClean="0"/>
              <a:t>Choose file 0507.psd – This will guide you through the basics of using the pen tool.</a:t>
            </a:r>
          </a:p>
          <a:p>
            <a:r>
              <a:rPr lang="en-US" dirty="0" smtClean="0"/>
              <a:t>Select the pen tool from the tools panel</a:t>
            </a:r>
          </a:p>
          <a:p>
            <a:r>
              <a:rPr lang="en-US" dirty="0" smtClean="0"/>
              <a:t>Position the cursor over the image, and notice that an asterisk appears in the lower-right corner of the tool.</a:t>
            </a:r>
          </a:p>
          <a:p>
            <a:r>
              <a:rPr lang="en-US" dirty="0" smtClean="0"/>
              <a:t>Click the second menu item for Paths. Increase the zoom level as large as possible. Place the pen tip at the first box in example A, and click once</a:t>
            </a:r>
          </a:p>
          <a:p>
            <a:r>
              <a:rPr lang="en-US" dirty="0" smtClean="0"/>
              <a:t>Place the pen tip in the second box in the exercise until the last box on the path. Hold down the Ctrl (windows) or command and click on the white background  to deactivate the path. Reposition the document in the window so that example B is visible. </a:t>
            </a:r>
          </a:p>
          <a:p>
            <a:r>
              <a:rPr lang="en-US" dirty="0" smtClean="0"/>
              <a:t>With the pen tool selected, click and hold on the small square and drag upward to create directional handles.</a:t>
            </a:r>
            <a:r>
              <a:rPr lang="en-US" dirty="0"/>
              <a:t> </a:t>
            </a:r>
            <a:r>
              <a:rPr lang="en-US" dirty="0" smtClean="0"/>
              <a:t>Click and hold on the second box in example B, and drag the </a:t>
            </a:r>
            <a:r>
              <a:rPr lang="en-US" dirty="0"/>
              <a:t>directional </a:t>
            </a:r>
            <a:r>
              <a:rPr lang="en-US" dirty="0" smtClean="0"/>
              <a:t>handle downward. And keep on dragging until the path matches the curve of example B.</a:t>
            </a:r>
          </a:p>
          <a:p>
            <a:r>
              <a:rPr lang="en-US" dirty="0" smtClean="0"/>
              <a:t>Click on the third box in example B, and drag upward to create the next segment. Click and hold on the path selection tool and select the hidden Direct selection tool. Click and drag on any of the directional handles to fine tune your line segments.</a:t>
            </a:r>
          </a:p>
          <a:p>
            <a:r>
              <a:rPr lang="en-US" dirty="0" smtClean="0"/>
              <a:t>Save file and close.</a:t>
            </a:r>
          </a:p>
        </p:txBody>
      </p:sp>
    </p:spTree>
    <p:extLst>
      <p:ext uri="{BB962C8B-B14F-4D97-AF65-F5344CB8AC3E}">
        <p14:creationId xmlns:p14="http://schemas.microsoft.com/office/powerpoint/2010/main" val="200584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Pen tool to select an area of an image</a:t>
            </a:r>
            <a:endParaRPr lang="en-US" dirty="0"/>
          </a:p>
        </p:txBody>
      </p:sp>
      <p:sp>
        <p:nvSpPr>
          <p:cNvPr id="3" name="Content Placeholder 2"/>
          <p:cNvSpPr>
            <a:spLocks noGrp="1"/>
          </p:cNvSpPr>
          <p:nvPr>
            <p:ph idx="1"/>
          </p:nvPr>
        </p:nvSpPr>
        <p:spPr>
          <a:xfrm>
            <a:off x="0" y="1600200"/>
            <a:ext cx="9110472" cy="5257800"/>
          </a:xfrm>
        </p:spPr>
        <p:txBody>
          <a:bodyPr/>
          <a:lstStyle/>
          <a:p>
            <a:r>
              <a:rPr lang="en-US" dirty="0" smtClean="0"/>
              <a:t>Choose file ps0508.psd and save as ps0508_work. Choose Photoshop PSD from the Format drop down menu and press save and then ok. Hold down the Ctrl (Windows) or command; then press the PLUS sign (+) and zoom in at 200 percent. </a:t>
            </a:r>
            <a:r>
              <a:rPr lang="en-US" dirty="0" smtClean="0"/>
              <a:t>Select the pen tool, and begin drawing a path around the apple. Move the pen tool further along the apple, and click and drag again, dragging out directional handles each time, making curved line segments that in shape of the apple. And then close the path. Double click on the name Work path in the Paths panel. And save path and Type Apple in the name text field and press ok. In the paths panel click below the name of the path to deselect the path. Apply an adjustment to this path selection. Click and hold on the Create New fill or adjustment layer button at the bottom of the layers panel and select Hue/Saturation. \</a:t>
            </a:r>
          </a:p>
          <a:p>
            <a:r>
              <a:rPr lang="en-US" dirty="0" smtClean="0"/>
              <a:t>Drag the Hue slider to +116 into the Hue text field and the apple will turn green.</a:t>
            </a:r>
          </a:p>
          <a:p>
            <a:r>
              <a:rPr lang="en-US" dirty="0" smtClean="0"/>
              <a:t>Choose file &gt; save, then choose file &gt; close.</a:t>
            </a:r>
            <a:endParaRPr lang="en-US" dirty="0"/>
          </a:p>
        </p:txBody>
      </p:sp>
    </p:spTree>
    <p:extLst>
      <p:ext uri="{BB962C8B-B14F-4D97-AF65-F5344CB8AC3E}">
        <p14:creationId xmlns:p14="http://schemas.microsoft.com/office/powerpoint/2010/main" val="2204486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smtClean="0"/>
              <a:t>Choose file &gt; ps0509.psd – ps0509_work</a:t>
            </a:r>
          </a:p>
          <a:p>
            <a:r>
              <a:rPr lang="en-US" dirty="0" smtClean="0"/>
              <a:t>Choose file &gt; fit on screen, or use the keyboard shortcut Ctrl+0 </a:t>
            </a:r>
          </a:p>
          <a:p>
            <a:r>
              <a:rPr lang="en-US" dirty="0" smtClean="0"/>
              <a:t>With the pen tool, create the first anchor point at the bottom-left side of the door by clicking once.</a:t>
            </a:r>
          </a:p>
          <a:p>
            <a:r>
              <a:rPr lang="en-US" dirty="0" smtClean="0"/>
              <a:t>Staying on the left side of the door, click again at the location that is aligned with the top of the door frame’s crossbar. Drag until the directional handle is even with the top horizontal bar inside the door window. Place the pen tool cursor at the top of the arc of the door window , and then click, hold, and drag to the right until the curve forms around the left side </a:t>
            </a:r>
            <a:r>
              <a:rPr lang="en-US" dirty="0"/>
              <a:t>o</a:t>
            </a:r>
            <a:r>
              <a:rPr lang="en-US" dirty="0" smtClean="0"/>
              <a:t>f the window’s arc; then release the button.</a:t>
            </a:r>
          </a:p>
          <a:p>
            <a:r>
              <a:rPr lang="en-US" dirty="0" smtClean="0"/>
              <a:t>To finish off the curve, place the cursor at the right side of the door, aligned with the top of the door frame’s crossbar. Click and drag straight down the remainder of the curve. </a:t>
            </a:r>
          </a:p>
          <a:p>
            <a:r>
              <a:rPr lang="en-US" dirty="0" smtClean="0"/>
              <a:t>Position the cursor over the last anchor point; a left slash anchor point. Click on the bottom – right side of the door to create a straight line segment. And to finish the path, continue to click  straight line segments along the bottom of the door.</a:t>
            </a:r>
          </a:p>
          <a:p>
            <a:r>
              <a:rPr lang="en-US" dirty="0" smtClean="0"/>
              <a:t>With the Direct Selection tool, select the path in the image  to activate it, and then the anchor point at the top of the door. Select the end of one of the handle in toward and away from the anchor point. Double click on the name work path in paths panel, and in the name text field, type door. Close </a:t>
            </a:r>
            <a:r>
              <a:rPr lang="en-US" smtClean="0"/>
              <a:t>and save.</a:t>
            </a:r>
            <a:endParaRPr lang="en-US" dirty="0"/>
          </a:p>
        </p:txBody>
      </p:sp>
    </p:spTree>
    <p:extLst>
      <p:ext uri="{BB962C8B-B14F-4D97-AF65-F5344CB8AC3E}">
        <p14:creationId xmlns:p14="http://schemas.microsoft.com/office/powerpoint/2010/main" val="2717892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t>
            </a:r>
            <a:endParaRPr lang="en-US" dirty="0"/>
          </a:p>
        </p:txBody>
      </p:sp>
      <p:sp>
        <p:nvSpPr>
          <p:cNvPr id="3" name="Content Placeholder 2"/>
          <p:cNvSpPr>
            <a:spLocks noGrp="1"/>
          </p:cNvSpPr>
          <p:nvPr>
            <p:ph idx="1"/>
          </p:nvPr>
        </p:nvSpPr>
        <p:spPr/>
        <p:txBody>
          <a:bodyPr/>
          <a:lstStyle/>
          <a:p>
            <a:r>
              <a:rPr lang="en-US" dirty="0" smtClean="0"/>
              <a:t>In Photoshop, choose file &gt; ps0501</a:t>
            </a:r>
          </a:p>
          <a:p>
            <a:r>
              <a:rPr lang="en-US" dirty="0" smtClean="0"/>
              <a:t>Use the marquee tools to isolate an are for cropping, and to create a border around the image, or simply to use that area in the image for corrective or creative image adjustment </a:t>
            </a:r>
            <a:endParaRPr lang="en-US" dirty="0"/>
          </a:p>
        </p:txBody>
      </p:sp>
    </p:spTree>
    <p:extLst>
      <p:ext uri="{BB962C8B-B14F-4D97-AF65-F5344CB8AC3E}">
        <p14:creationId xmlns:p14="http://schemas.microsoft.com/office/powerpoint/2010/main" val="1629824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065" r="20810" b="14294"/>
          <a:stretch/>
        </p:blipFill>
        <p:spPr bwMode="auto">
          <a:xfrm>
            <a:off x="1447800" y="0"/>
            <a:ext cx="5611906" cy="4401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4724400"/>
            <a:ext cx="8305800" cy="1754326"/>
          </a:xfrm>
          <a:prstGeom prst="rect">
            <a:avLst/>
          </a:prstGeom>
          <a:noFill/>
        </p:spPr>
        <p:txBody>
          <a:bodyPr wrap="square" rtlCol="0">
            <a:spAutoFit/>
          </a:bodyPr>
          <a:lstStyle/>
          <a:p>
            <a:r>
              <a:rPr lang="en-US" dirty="0" smtClean="0"/>
              <a:t>This is step 2</a:t>
            </a:r>
          </a:p>
          <a:p>
            <a:r>
              <a:rPr lang="en-US" dirty="0" smtClean="0"/>
              <a:t>Save image and if the Photoshop format options dialog box appears, press ok.</a:t>
            </a:r>
          </a:p>
          <a:p>
            <a:r>
              <a:rPr lang="en-US" dirty="0" smtClean="0"/>
              <a:t>Step 2</a:t>
            </a:r>
          </a:p>
          <a:p>
            <a:r>
              <a:rPr lang="en-US" dirty="0" smtClean="0"/>
              <a:t>Select the rectangular  Marquee tool (  ), near the top of the tools panel.</a:t>
            </a:r>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0819" r="96975" b="85820"/>
          <a:stretch/>
        </p:blipFill>
        <p:spPr bwMode="auto">
          <a:xfrm>
            <a:off x="4800600" y="5943600"/>
            <a:ext cx="161365" cy="14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3886200" y="6248400"/>
            <a:ext cx="0" cy="5334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758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endParaRPr lang="en-US" dirty="0"/>
          </a:p>
        </p:txBody>
      </p:sp>
      <p:sp>
        <p:nvSpPr>
          <p:cNvPr id="3" name="Content Placeholder 2"/>
          <p:cNvSpPr>
            <a:spLocks noGrp="1"/>
          </p:cNvSpPr>
          <p:nvPr>
            <p:ph idx="1"/>
          </p:nvPr>
        </p:nvSpPr>
        <p:spPr>
          <a:xfrm>
            <a:off x="990600" y="1752600"/>
            <a:ext cx="7125112" cy="4051437"/>
          </a:xfrm>
        </p:spPr>
        <p:txBody>
          <a:bodyPr/>
          <a:lstStyle/>
          <a:p>
            <a:r>
              <a:rPr lang="en-US" dirty="0" smtClean="0"/>
              <a:t>Make sure the snap is checked by choosing view &gt; snap. If already checked then it is already active.</a:t>
            </a:r>
          </a:p>
          <a:p>
            <a:r>
              <a:rPr lang="en-US" dirty="0" smtClean="0"/>
              <a:t>Position our cursor in the upper- left side of the guide in the car image, and drag a selection appears as you drag, and  it stays active when you release the mouse.</a:t>
            </a:r>
            <a:endParaRPr lang="en-US" dirty="0"/>
          </a:p>
        </p:txBody>
      </p:sp>
      <p:cxnSp>
        <p:nvCxnSpPr>
          <p:cNvPr id="5" name="Straight Arrow Connector 4"/>
          <p:cNvCxnSpPr/>
          <p:nvPr/>
        </p:nvCxnSpPr>
        <p:spPr>
          <a:xfrm>
            <a:off x="3657600" y="5257800"/>
            <a:ext cx="0" cy="16002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049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028" b="3736"/>
          <a:stretch/>
        </p:blipFill>
        <p:spPr bwMode="auto">
          <a:xfrm>
            <a:off x="914400" y="1658471"/>
            <a:ext cx="7048500" cy="497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457200" y="1828800"/>
            <a:ext cx="457200" cy="76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457200" y="3352800"/>
            <a:ext cx="457200" cy="381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592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3</a:t>
            </a:r>
            <a:endParaRPr lang="en-US" dirty="0"/>
          </a:p>
        </p:txBody>
      </p:sp>
      <p:sp>
        <p:nvSpPr>
          <p:cNvPr id="3" name="Content Placeholder 2"/>
          <p:cNvSpPr>
            <a:spLocks noGrp="1"/>
          </p:cNvSpPr>
          <p:nvPr>
            <p:ph idx="1"/>
          </p:nvPr>
        </p:nvSpPr>
        <p:spPr>
          <a:xfrm>
            <a:off x="990600" y="1295400"/>
            <a:ext cx="7125112" cy="4051437"/>
          </a:xfrm>
        </p:spPr>
        <p:txBody>
          <a:bodyPr/>
          <a:lstStyle/>
          <a:p>
            <a:r>
              <a:rPr lang="en-US" dirty="0" smtClean="0"/>
              <a:t>Now apply an adjustment layer to lighten just the selected area of the image. You are lightening this region so that a text overlay can be placed </a:t>
            </a:r>
            <a:r>
              <a:rPr lang="en-US" dirty="0"/>
              <a:t>o</a:t>
            </a:r>
            <a:r>
              <a:rPr lang="en-US" dirty="0" smtClean="0"/>
              <a:t>ver that part of the image.</a:t>
            </a:r>
          </a:p>
          <a:p>
            <a:r>
              <a:rPr lang="en-US" dirty="0" smtClean="0"/>
              <a:t>Choose window &gt; Adjustments and click on the Curvers icon; the properties panel appears.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947" t="19185" b="69320"/>
          <a:stretch/>
        </p:blipFill>
        <p:spPr bwMode="auto">
          <a:xfrm>
            <a:off x="2667000" y="4495800"/>
            <a:ext cx="3429000" cy="1649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4381500" y="4191000"/>
            <a:ext cx="723900" cy="9144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161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4</a:t>
            </a:r>
            <a:endParaRPr lang="en-US" dirty="0"/>
          </a:p>
        </p:txBody>
      </p:sp>
      <p:sp>
        <p:nvSpPr>
          <p:cNvPr id="3" name="Content Placeholder 2"/>
          <p:cNvSpPr>
            <a:spLocks noGrp="1"/>
          </p:cNvSpPr>
          <p:nvPr>
            <p:ph idx="1"/>
          </p:nvPr>
        </p:nvSpPr>
        <p:spPr/>
        <p:txBody>
          <a:bodyPr/>
          <a:lstStyle/>
          <a:p>
            <a:r>
              <a:rPr lang="en-US" dirty="0"/>
              <a:t> </a:t>
            </a:r>
            <a:r>
              <a:rPr lang="en-US" dirty="0" smtClean="0"/>
              <a:t>first click the panel menu (       ) in the upper-right corner of the properties panel </a:t>
            </a:r>
          </a:p>
          <a:p>
            <a:r>
              <a:rPr lang="en-US" dirty="0" smtClean="0"/>
              <a:t>Go to properties and then go to (      ), curves Display Options </a:t>
            </a:r>
          </a:p>
          <a:p>
            <a:r>
              <a:rPr lang="en-US" dirty="0" smtClean="0"/>
              <a:t>Click it, and make it Pigments instead of light.</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222" t="18603" r="61" b="79018"/>
          <a:stretch/>
        </p:blipFill>
        <p:spPr bwMode="auto">
          <a:xfrm>
            <a:off x="4634753" y="3021105"/>
            <a:ext cx="49305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9303" t="11420" r="2541" b="66431"/>
          <a:stretch/>
        </p:blipFill>
        <p:spPr bwMode="auto">
          <a:xfrm>
            <a:off x="4800600" y="394447"/>
            <a:ext cx="2268072" cy="221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535" t="10574" r="20000" b="53572"/>
          <a:stretch/>
        </p:blipFill>
        <p:spPr bwMode="auto">
          <a:xfrm>
            <a:off x="2743200" y="381000"/>
            <a:ext cx="1797424" cy="2294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512" y="3696069"/>
            <a:ext cx="48736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5821" t="10486" r="20892" b="56168"/>
          <a:stretch/>
        </p:blipFill>
        <p:spPr bwMode="auto">
          <a:xfrm>
            <a:off x="8965" y="4614605"/>
            <a:ext cx="3632947" cy="223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5455" t="11181" r="21848" b="56084"/>
          <a:stretch/>
        </p:blipFill>
        <p:spPr bwMode="auto">
          <a:xfrm>
            <a:off x="3641912" y="4610123"/>
            <a:ext cx="3617368" cy="2218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201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on Rectangular Marquee Tool and drag it across the yellow square of the car.  While holding down shift. Then release the mouse and then release shift. </a:t>
            </a:r>
            <a:br>
              <a:rPr lang="en-US" dirty="0" smtClean="0"/>
            </a:br>
            <a:r>
              <a:rPr lang="en-US" dirty="0" smtClean="0"/>
              <a:t>Click on (move tool) to move the cut image </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486" r="26294" b="20147"/>
          <a:stretch/>
        </p:blipFill>
        <p:spPr bwMode="auto">
          <a:xfrm>
            <a:off x="4724400" y="2667000"/>
            <a:ext cx="4419600" cy="4181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376" t="11622" r="81768" b="86864"/>
          <a:stretch/>
        </p:blipFill>
        <p:spPr bwMode="auto">
          <a:xfrm>
            <a:off x="4953000" y="2819400"/>
            <a:ext cx="1756658" cy="17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898" r="26218" b="22095"/>
          <a:stretch/>
        </p:blipFill>
        <p:spPr bwMode="auto">
          <a:xfrm>
            <a:off x="0" y="3048000"/>
            <a:ext cx="4724400" cy="3800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741663"/>
      </p:ext>
    </p:extLst>
  </p:cSld>
  <p:clrMapOvr>
    <a:masterClrMapping/>
  </p:clrMapOvr>
</p:sld>
</file>

<file path=ppt/theme/theme1.xml><?xml version="1.0" encoding="utf-8"?>
<a:theme xmlns:a="http://schemas.openxmlformats.org/drawingml/2006/main" name="Autum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TC102455610[[fn=Autumn]]</Template>
  <TotalTime>426</TotalTime>
  <Words>1952</Words>
  <Application>Microsoft Office PowerPoint</Application>
  <PresentationFormat>On-screen Show (4:3)</PresentationFormat>
  <Paragraphs>107</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Autumn</vt:lpstr>
      <vt:lpstr>Lesson 5 </vt:lpstr>
      <vt:lpstr>Starting up </vt:lpstr>
      <vt:lpstr>First </vt:lpstr>
      <vt:lpstr>PowerPoint Presentation</vt:lpstr>
      <vt:lpstr>2</vt:lpstr>
      <vt:lpstr>PowerPoint Presentation</vt:lpstr>
      <vt:lpstr>Part 3</vt:lpstr>
      <vt:lpstr>Part 4</vt:lpstr>
      <vt:lpstr>Click on Rectangular Marquee Tool and drag it across the yellow square of the car.  While holding down shift. Then release the mouse and then release shift.  Click on (move tool) to move the cut image </vt:lpstr>
      <vt:lpstr>Next choose image &gt; Adjustments &gt; Hue/Saturation </vt:lpstr>
      <vt:lpstr>Select Layer 1 &gt; New &gt; Layer Via Copy. The selection marquee disappears and  the selected region is moved and copied to a new layer, named Layer 1</vt:lpstr>
      <vt:lpstr>PowerPoint Presentation</vt:lpstr>
      <vt:lpstr>Snowboarder – Lasso tool </vt:lpstr>
      <vt:lpstr>Saving a selection</vt:lpstr>
      <vt:lpstr>Feathering the selection</vt:lpstr>
      <vt:lpstr>Using the quick selection tool</vt:lpstr>
      <vt:lpstr>PowerPoint Presentation</vt:lpstr>
      <vt:lpstr>Making difficult selections with the refine edge feature</vt:lpstr>
      <vt:lpstr>PowerPoint Presentation</vt:lpstr>
      <vt:lpstr>PowerPoint Presentation</vt:lpstr>
      <vt:lpstr>Using the Pen tool to select an area of an image</vt:lpstr>
      <vt:lpstr>PowerPoint Presentation</vt:lpstr>
    </vt:vector>
  </TitlesOfParts>
  <Company>School Board of Levy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5 </dc:title>
  <dc:creator>Ramsdell</dc:creator>
  <cp:lastModifiedBy>Seinfeld</cp:lastModifiedBy>
  <cp:revision>42</cp:revision>
  <dcterms:created xsi:type="dcterms:W3CDTF">2013-10-14T14:11:00Z</dcterms:created>
  <dcterms:modified xsi:type="dcterms:W3CDTF">2014-01-07T15:38:46Z</dcterms:modified>
</cp:coreProperties>
</file>