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11"/>
  </p:handoutMasterIdLst>
  <p:sldIdLst>
    <p:sldId id="256" r:id="rId2"/>
    <p:sldId id="262"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974CE2-567E-4814-9919-CA233C0A94FC}" type="datetimeFigureOut">
              <a:rPr lang="en-US" smtClean="0"/>
              <a:t>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93008D-D05C-4515-9186-9138EC7F9482}" type="slidenum">
              <a:rPr lang="en-US" smtClean="0"/>
              <a:t>‹#›</a:t>
            </a:fld>
            <a:endParaRPr lang="en-US"/>
          </a:p>
        </p:txBody>
      </p:sp>
    </p:spTree>
    <p:extLst>
      <p:ext uri="{BB962C8B-B14F-4D97-AF65-F5344CB8AC3E}">
        <p14:creationId xmlns:p14="http://schemas.microsoft.com/office/powerpoint/2010/main" val="29018159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4C12317-C869-4E05-87B9-0964223EFD9C}" type="datetimeFigureOut">
              <a:rPr lang="en-US" smtClean="0"/>
              <a:pPr/>
              <a:t>1/8/2014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1E84FF7-235D-4A40-9360-F45E93F30F2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C12317-C869-4E05-87B9-0964223EFD9C}"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C12317-C869-4E05-87B9-0964223EFD9C}"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C12317-C869-4E05-87B9-0964223EFD9C}"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C12317-C869-4E05-87B9-0964223EFD9C}"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1E84FF7-235D-4A40-9360-F45E93F30F2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C12317-C869-4E05-87B9-0964223EFD9C}"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C12317-C869-4E05-87B9-0964223EFD9C}" type="datetimeFigureOut">
              <a:rPr lang="en-US" smtClean="0"/>
              <a:pPr/>
              <a:t>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C12317-C869-4E05-87B9-0964223EFD9C}" type="datetimeFigureOut">
              <a:rPr lang="en-US" smtClean="0"/>
              <a:pPr/>
              <a:t>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C12317-C869-4E05-87B9-0964223EFD9C}" type="datetimeFigureOut">
              <a:rPr lang="en-US" smtClean="0"/>
              <a:pPr/>
              <a:t>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C12317-C869-4E05-87B9-0964223EFD9C}"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C12317-C869-4E05-87B9-0964223EFD9C}"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84FF7-235D-4A40-9360-F45E93F30F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4C12317-C869-4E05-87B9-0964223EFD9C}" type="datetimeFigureOut">
              <a:rPr lang="en-US" smtClean="0"/>
              <a:pPr/>
              <a:t>1/8/2014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1E84FF7-235D-4A40-9360-F45E93F30F2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Adobe Illustrator Cs5 Review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7458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Name two ways you can select an item in a group without choosing Object &gt; Ungroup.</a:t>
            </a:r>
            <a:endParaRPr lang="en-US" sz="2800" dirty="0"/>
          </a:p>
        </p:txBody>
      </p:sp>
      <p:sp>
        <p:nvSpPr>
          <p:cNvPr id="3" name="Content Placeholder 2"/>
          <p:cNvSpPr>
            <a:spLocks noGrp="1"/>
          </p:cNvSpPr>
          <p:nvPr>
            <p:ph idx="1"/>
          </p:nvPr>
        </p:nvSpPr>
        <p:spPr/>
        <p:txBody>
          <a:bodyPr>
            <a:normAutofit/>
          </a:bodyPr>
          <a:lstStyle/>
          <a:p>
            <a:pPr marL="137160" indent="0">
              <a:buNone/>
            </a:pPr>
            <a:r>
              <a:rPr lang="en-US" dirty="0"/>
              <a:t>Using the Group Selection tool, you can click once to select an individual item </a:t>
            </a:r>
            <a:r>
              <a:rPr lang="en-US" dirty="0" smtClean="0"/>
              <a:t>within a </a:t>
            </a:r>
            <a:r>
              <a:rPr lang="en-US" dirty="0"/>
              <a:t>group. Click again to add the next grouped items to the selection. Read Lesson 8</a:t>
            </a:r>
            <a:r>
              <a:rPr lang="en-US" dirty="0" smtClean="0"/>
              <a:t>, “</a:t>
            </a:r>
            <a:r>
              <a:rPr lang="en-US" dirty="0"/>
              <a:t>Working with Layers,” to see how you can use layers to make complex selections. </a:t>
            </a:r>
            <a:r>
              <a:rPr lang="en-US" dirty="0" smtClean="0"/>
              <a:t>You can </a:t>
            </a:r>
            <a:r>
              <a:rPr lang="en-US" dirty="0"/>
              <a:t>also double-click the group to enter isolation mode, edit the shapes as needed, </a:t>
            </a:r>
            <a:r>
              <a:rPr lang="en-US" dirty="0" smtClean="0"/>
              <a:t>and then </a:t>
            </a:r>
            <a:r>
              <a:rPr lang="en-US" dirty="0"/>
              <a:t>exit isolation mode by pressing the Escape key or by double-clicking outside </a:t>
            </a:r>
            <a:r>
              <a:rPr lang="en-US" dirty="0" smtClean="0"/>
              <a:t>of the </a:t>
            </a:r>
            <a:r>
              <a:rPr lang="en-US" dirty="0"/>
              <a:t>group.</a:t>
            </a:r>
          </a:p>
        </p:txBody>
      </p:sp>
    </p:spTree>
    <p:extLst>
      <p:ext uri="{BB962C8B-B14F-4D97-AF65-F5344CB8AC3E}">
        <p14:creationId xmlns:p14="http://schemas.microsoft.com/office/powerpoint/2010/main" val="104561416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kinds of object can be used as masks?</a:t>
            </a:r>
            <a:endParaRPr lang="en-US" dirty="0"/>
          </a:p>
        </p:txBody>
      </p:sp>
      <p:sp>
        <p:nvSpPr>
          <p:cNvPr id="3" name="Content Placeholder 2"/>
          <p:cNvSpPr>
            <a:spLocks noGrp="1"/>
          </p:cNvSpPr>
          <p:nvPr>
            <p:ph idx="1"/>
          </p:nvPr>
        </p:nvSpPr>
        <p:spPr/>
        <p:txBody>
          <a:bodyPr/>
          <a:lstStyle/>
          <a:p>
            <a:r>
              <a:rPr lang="en-US" dirty="0" smtClean="0"/>
              <a:t>A mask can be a simple or compound path. You can use type as a mask. You can import opacity masks with placed Photoshop files. You can also create layer clipping masks with any shape that is the topmost object of a group layer.</a:t>
            </a:r>
            <a:endParaRPr lang="en-US" dirty="0"/>
          </a:p>
        </p:txBody>
      </p:sp>
    </p:spTree>
    <p:extLst>
      <p:ext uri="{BB962C8B-B14F-4D97-AF65-F5344CB8AC3E}">
        <p14:creationId xmlns:p14="http://schemas.microsoft.com/office/powerpoint/2010/main" val="783266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color modifications can you apply to a selected object using filters?</a:t>
            </a:r>
            <a:endParaRPr lang="en-US" dirty="0"/>
          </a:p>
        </p:txBody>
      </p:sp>
      <p:sp>
        <p:nvSpPr>
          <p:cNvPr id="3" name="Content Placeholder 2"/>
          <p:cNvSpPr>
            <a:spLocks noGrp="1"/>
          </p:cNvSpPr>
          <p:nvPr>
            <p:ph idx="1"/>
          </p:nvPr>
        </p:nvSpPr>
        <p:spPr/>
        <p:txBody>
          <a:bodyPr/>
          <a:lstStyle/>
          <a:p>
            <a:r>
              <a:rPr lang="en-US" dirty="0" smtClean="0"/>
              <a:t>You can use filters to change the color mode (RGB, CMYK, or gray scale) or adjust individual colors in a selected object. You can also saturate or desaturation colors or invert colors in a selected object. You can apply color modifications to placed images, as well as to artwork created in illustrator.</a:t>
            </a:r>
            <a:endParaRPr lang="en-US" dirty="0"/>
          </a:p>
        </p:txBody>
      </p:sp>
    </p:spTree>
    <p:extLst>
      <p:ext uri="{BB962C8B-B14F-4D97-AF65-F5344CB8AC3E}">
        <p14:creationId xmlns:p14="http://schemas.microsoft.com/office/powerpoint/2010/main" val="12343645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how to replace a placed image with another image in a document.</a:t>
            </a:r>
            <a:endParaRPr lang="en-US" dirty="0"/>
          </a:p>
        </p:txBody>
      </p:sp>
      <p:sp>
        <p:nvSpPr>
          <p:cNvPr id="3" name="Content Placeholder 2"/>
          <p:cNvSpPr>
            <a:spLocks noGrp="1"/>
          </p:cNvSpPr>
          <p:nvPr>
            <p:ph idx="1"/>
          </p:nvPr>
        </p:nvSpPr>
        <p:spPr/>
        <p:txBody>
          <a:bodyPr/>
          <a:lstStyle/>
          <a:p>
            <a:r>
              <a:rPr lang="en-US" dirty="0" smtClean="0"/>
              <a:t>To replace a placed image, select the placed image in the Links panel. Then click the Replace Link button, and locate and select the image to be used as the replacement. Then click place.</a:t>
            </a:r>
            <a:endParaRPr lang="en-US" dirty="0"/>
          </a:p>
        </p:txBody>
      </p:sp>
    </p:spTree>
    <p:extLst>
      <p:ext uri="{BB962C8B-B14F-4D97-AF65-F5344CB8AC3E}">
        <p14:creationId xmlns:p14="http://schemas.microsoft.com/office/powerpoint/2010/main" val="2371799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15</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431986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How do the RGB and CMYK color gamut's affect the relationship between on-screen colors and printed colors?</a:t>
            </a:r>
            <a:endParaRPr lang="en-US" sz="1800" dirty="0"/>
          </a:p>
        </p:txBody>
      </p:sp>
      <p:sp>
        <p:nvSpPr>
          <p:cNvPr id="3" name="Content Placeholder 2"/>
          <p:cNvSpPr>
            <a:spLocks noGrp="1"/>
          </p:cNvSpPr>
          <p:nvPr>
            <p:ph idx="1"/>
          </p:nvPr>
        </p:nvSpPr>
        <p:spPr/>
        <p:txBody>
          <a:bodyPr/>
          <a:lstStyle/>
          <a:p>
            <a:r>
              <a:rPr lang="en-US" dirty="0" smtClean="0"/>
              <a:t>Each color model has a gamut of color that overlaps nut does not precisely match the other. Because monitors display color using the RGB color gamut, and printed artworks uses the smaller CMYK color gamut, there may be times when a printed color cannot precisely match an on-screen color.</a:t>
            </a:r>
            <a:endParaRPr lang="en-US" dirty="0"/>
          </a:p>
        </p:txBody>
      </p:sp>
    </p:spTree>
    <p:extLst>
      <p:ext uri="{BB962C8B-B14F-4D97-AF65-F5344CB8AC3E}">
        <p14:creationId xmlns:p14="http://schemas.microsoft.com/office/powerpoint/2010/main" val="376632494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t>How can you create a closer match between your on-screen colors and printed colors?</a:t>
            </a:r>
            <a:endParaRPr lang="en-US" sz="1600" dirty="0"/>
          </a:p>
        </p:txBody>
      </p:sp>
      <p:sp>
        <p:nvSpPr>
          <p:cNvPr id="3" name="Content Placeholder 2"/>
          <p:cNvSpPr>
            <a:spLocks noGrp="1"/>
          </p:cNvSpPr>
          <p:nvPr>
            <p:ph idx="1"/>
          </p:nvPr>
        </p:nvSpPr>
        <p:spPr/>
        <p:txBody>
          <a:bodyPr/>
          <a:lstStyle/>
          <a:p>
            <a:r>
              <a:rPr lang="en-US" dirty="0" smtClean="0"/>
              <a:t>You can select one of Illustrator’s built-in color management profiles to better simulate the relationship between on-screen colors and printed colors. </a:t>
            </a:r>
            <a:r>
              <a:rPr lang="en-US" dirty="0"/>
              <a:t>y</a:t>
            </a:r>
            <a:r>
              <a:rPr lang="en-US" dirty="0" smtClean="0"/>
              <a:t>ou can choose view &gt; Proof Setup and select an output device profile. Then Choose View &gt; proof colors to get an on-screen version of how the artwork will look when printed to the selected device.</a:t>
            </a:r>
            <a:endParaRPr lang="en-US" dirty="0"/>
          </a:p>
        </p:txBody>
      </p:sp>
    </p:spTree>
    <p:extLst>
      <p:ext uri="{BB962C8B-B14F-4D97-AF65-F5344CB8AC3E}">
        <p14:creationId xmlns:p14="http://schemas.microsoft.com/office/powerpoint/2010/main" val="38708193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What is the befit of printing interim drafts of your artwork to a black-and-white desktop printer?</a:t>
            </a:r>
            <a:endParaRPr lang="en-US" sz="2400" dirty="0"/>
          </a:p>
        </p:txBody>
      </p:sp>
      <p:sp>
        <p:nvSpPr>
          <p:cNvPr id="3" name="Content Placeholder 2"/>
          <p:cNvSpPr>
            <a:spLocks noGrp="1"/>
          </p:cNvSpPr>
          <p:nvPr>
            <p:ph idx="1"/>
          </p:nvPr>
        </p:nvSpPr>
        <p:spPr/>
        <p:txBody>
          <a:bodyPr/>
          <a:lstStyle/>
          <a:p>
            <a:r>
              <a:rPr lang="en-US" dirty="0" smtClean="0"/>
              <a:t>It’s a good idea to print black-and-white drafts of your artwork on a desktop printer to check the layout and the accuracy of text and graphics in your publication before incurring the expense of printing to a color printer or image setter.</a:t>
            </a:r>
            <a:endParaRPr lang="en-US" dirty="0"/>
          </a:p>
        </p:txBody>
      </p:sp>
    </p:spTree>
    <p:extLst>
      <p:ext uri="{BB962C8B-B14F-4D97-AF65-F5344CB8AC3E}">
        <p14:creationId xmlns:p14="http://schemas.microsoft.com/office/powerpoint/2010/main" val="202272923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the term color separation mean?</a:t>
            </a:r>
            <a:endParaRPr lang="en-US" dirty="0"/>
          </a:p>
        </p:txBody>
      </p:sp>
      <p:sp>
        <p:nvSpPr>
          <p:cNvPr id="3" name="Content Placeholder 2"/>
          <p:cNvSpPr>
            <a:spLocks noGrp="1"/>
          </p:cNvSpPr>
          <p:nvPr>
            <p:ph idx="1"/>
          </p:nvPr>
        </p:nvSpPr>
        <p:spPr/>
        <p:txBody>
          <a:bodyPr/>
          <a:lstStyle/>
          <a:p>
            <a:r>
              <a:rPr lang="en-US" dirty="0" smtClean="0"/>
              <a:t>Color separation refers to breaking down composite artwork into its component colors- for example, using the four process colors ) cyan, magenta, yellow, and black) to reproduce a large portion of the visible color spectrum.</a:t>
            </a:r>
            <a:endParaRPr lang="en-US" dirty="0"/>
          </a:p>
        </p:txBody>
      </p:sp>
    </p:spTree>
    <p:extLst>
      <p:ext uri="{BB962C8B-B14F-4D97-AF65-F5344CB8AC3E}">
        <p14:creationId xmlns:p14="http://schemas.microsoft.com/office/powerpoint/2010/main" val="33868122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two ways to output spot colors</a:t>
            </a:r>
            <a:endParaRPr lang="en-US" dirty="0"/>
          </a:p>
        </p:txBody>
      </p:sp>
      <p:sp>
        <p:nvSpPr>
          <p:cNvPr id="3" name="Content Placeholder 2"/>
          <p:cNvSpPr>
            <a:spLocks noGrp="1"/>
          </p:cNvSpPr>
          <p:nvPr>
            <p:ph idx="1"/>
          </p:nvPr>
        </p:nvSpPr>
        <p:spPr/>
        <p:txBody>
          <a:bodyPr/>
          <a:lstStyle/>
          <a:p>
            <a:r>
              <a:rPr lang="en-US" dirty="0" smtClean="0"/>
              <a:t>You can convert a spot color to its process color equivalents if a precise color match is not required, or you can output a spot color to its own separation</a:t>
            </a:r>
            <a:endParaRPr lang="en-US" dirty="0"/>
          </a:p>
        </p:txBody>
      </p:sp>
    </p:spTree>
    <p:extLst>
      <p:ext uri="{BB962C8B-B14F-4D97-AF65-F5344CB8AC3E}">
        <p14:creationId xmlns:p14="http://schemas.microsoft.com/office/powerpoint/2010/main" val="115844426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advantages of one- or two-color printing?</a:t>
            </a:r>
            <a:endParaRPr lang="en-US" dirty="0"/>
          </a:p>
        </p:txBody>
      </p:sp>
      <p:sp>
        <p:nvSpPr>
          <p:cNvPr id="3" name="Content Placeholder 2"/>
          <p:cNvSpPr>
            <a:spLocks noGrp="1"/>
          </p:cNvSpPr>
          <p:nvPr>
            <p:ph idx="1"/>
          </p:nvPr>
        </p:nvSpPr>
        <p:spPr/>
        <p:txBody>
          <a:bodyPr/>
          <a:lstStyle/>
          <a:p>
            <a:r>
              <a:rPr lang="en-US" dirty="0" smtClean="0"/>
              <a:t>One- or two-color printing is less expensive than four- color printing, and you can use spot colors for precise </a:t>
            </a:r>
            <a:r>
              <a:rPr lang="en-US" smtClean="0"/>
              <a:t>color matching.</a:t>
            </a:r>
            <a:endParaRPr lang="en-US"/>
          </a:p>
        </p:txBody>
      </p:sp>
    </p:spTree>
    <p:extLst>
      <p:ext uri="{BB962C8B-B14F-4D97-AF65-F5344CB8AC3E}">
        <p14:creationId xmlns:p14="http://schemas.microsoft.com/office/powerpoint/2010/main" val="2614548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edit the shape of an object?</a:t>
            </a:r>
            <a:endParaRPr lang="en-US" dirty="0"/>
          </a:p>
        </p:txBody>
      </p:sp>
      <p:sp>
        <p:nvSpPr>
          <p:cNvPr id="3" name="Content Placeholder 2"/>
          <p:cNvSpPr>
            <a:spLocks noGrp="1"/>
          </p:cNvSpPr>
          <p:nvPr>
            <p:ph idx="1"/>
          </p:nvPr>
        </p:nvSpPr>
        <p:spPr/>
        <p:txBody>
          <a:bodyPr/>
          <a:lstStyle/>
          <a:p>
            <a:pPr marL="137160" indent="0">
              <a:buNone/>
            </a:pPr>
            <a:r>
              <a:rPr lang="en-US" dirty="0"/>
              <a:t>Using the Direct Selection tool, you can select one or more individual anchor </a:t>
            </a:r>
            <a:r>
              <a:rPr lang="en-US" dirty="0" smtClean="0"/>
              <a:t>points and </a:t>
            </a:r>
            <a:r>
              <a:rPr lang="en-US" dirty="0"/>
              <a:t>make changes to the shape of an object..</a:t>
            </a:r>
          </a:p>
        </p:txBody>
      </p:sp>
    </p:spTree>
    <p:extLst>
      <p:ext uri="{BB962C8B-B14F-4D97-AF65-F5344CB8AC3E}">
        <p14:creationId xmlns:p14="http://schemas.microsoft.com/office/powerpoint/2010/main" val="150745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should you do after creating a selection that you are going to use repeatedly?</a:t>
            </a:r>
            <a:endParaRPr lang="en-US" sz="2800" dirty="0"/>
          </a:p>
        </p:txBody>
      </p:sp>
      <p:sp>
        <p:nvSpPr>
          <p:cNvPr id="3" name="Content Placeholder 2"/>
          <p:cNvSpPr>
            <a:spLocks noGrp="1"/>
          </p:cNvSpPr>
          <p:nvPr>
            <p:ph idx="1"/>
          </p:nvPr>
        </p:nvSpPr>
        <p:spPr/>
        <p:txBody>
          <a:bodyPr/>
          <a:lstStyle/>
          <a:p>
            <a:pPr marL="137160" indent="0">
              <a:buNone/>
            </a:pPr>
            <a:r>
              <a:rPr lang="en-US" dirty="0"/>
              <a:t>For any selection that you anticipate using again, choose Select &gt; Save Selection. </a:t>
            </a:r>
            <a:r>
              <a:rPr lang="en-US" dirty="0" smtClean="0"/>
              <a:t>Name the </a:t>
            </a:r>
            <a:r>
              <a:rPr lang="en-US" dirty="0"/>
              <a:t>selection so that you can reselect it at any time from the Select menu.</a:t>
            </a:r>
          </a:p>
        </p:txBody>
      </p:sp>
    </p:spTree>
    <p:extLst>
      <p:ext uri="{BB962C8B-B14F-4D97-AF65-F5344CB8AC3E}">
        <p14:creationId xmlns:p14="http://schemas.microsoft.com/office/powerpoint/2010/main" val="61700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If something is preventing you from selecting an object, name two ways to select the</a:t>
            </a:r>
            <a:br>
              <a:rPr lang="en-US" sz="2800" b="0" dirty="0"/>
            </a:br>
            <a:r>
              <a:rPr lang="en-US" sz="2800" b="0" dirty="0"/>
              <a:t>blocked object.</a:t>
            </a:r>
            <a:endParaRPr lang="en-US" sz="2800" dirty="0"/>
          </a:p>
        </p:txBody>
      </p:sp>
      <p:sp>
        <p:nvSpPr>
          <p:cNvPr id="3" name="Content Placeholder 2"/>
          <p:cNvSpPr>
            <a:spLocks noGrp="1"/>
          </p:cNvSpPr>
          <p:nvPr>
            <p:ph idx="1"/>
          </p:nvPr>
        </p:nvSpPr>
        <p:spPr/>
        <p:txBody>
          <a:bodyPr/>
          <a:lstStyle/>
          <a:p>
            <a:pPr marL="137160" indent="0">
              <a:buNone/>
            </a:pPr>
            <a:r>
              <a:rPr lang="en-US" dirty="0"/>
              <a:t>If something is blocking your access to an object, you can choose Object &gt; Hide </a:t>
            </a:r>
            <a:r>
              <a:rPr lang="en-US" dirty="0" smtClean="0"/>
              <a:t>&gt; Selection </a:t>
            </a:r>
            <a:r>
              <a:rPr lang="en-US" dirty="0"/>
              <a:t>to hide the blocking object. The object is not deleted, just hidden in the </a:t>
            </a:r>
            <a:r>
              <a:rPr lang="en-US" dirty="0" smtClean="0"/>
              <a:t>same position </a:t>
            </a:r>
            <a:r>
              <a:rPr lang="en-US" dirty="0"/>
              <a:t>until you choose Object &gt; Show All. You can also use the Selection tool </a:t>
            </a:r>
            <a:r>
              <a:rPr lang="en-US" dirty="0" smtClean="0"/>
              <a:t>to select </a:t>
            </a:r>
            <a:r>
              <a:rPr lang="en-US" dirty="0"/>
              <a:t>behind content by pressing the Ctrl (Windows) or </a:t>
            </a:r>
            <a:r>
              <a:rPr lang="en-US" dirty="0" err="1"/>
              <a:t>Cmd</a:t>
            </a:r>
            <a:r>
              <a:rPr lang="en-US" dirty="0"/>
              <a:t> (Mac OS) key, and then</a:t>
            </a:r>
          </a:p>
          <a:p>
            <a:pPr marL="137160" indent="0">
              <a:buNone/>
            </a:pPr>
            <a:r>
              <a:rPr lang="en-US" dirty="0"/>
              <a:t>clicking on the overlapping objects.</a:t>
            </a:r>
          </a:p>
        </p:txBody>
      </p:sp>
    </p:spTree>
    <p:extLst>
      <p:ext uri="{BB962C8B-B14F-4D97-AF65-F5344CB8AC3E}">
        <p14:creationId xmlns:p14="http://schemas.microsoft.com/office/powerpoint/2010/main" val="1953049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To align objects to the </a:t>
            </a:r>
            <a:r>
              <a:rPr lang="en-US" sz="2000" dirty="0" err="1"/>
              <a:t>artboard</a:t>
            </a:r>
            <a:r>
              <a:rPr lang="en-US" sz="2000" dirty="0"/>
              <a:t>, what do you need to first select in the Align panel or</a:t>
            </a:r>
            <a:br>
              <a:rPr lang="en-US" sz="2000" dirty="0"/>
            </a:br>
            <a:r>
              <a:rPr lang="en-US" sz="2000" dirty="0"/>
              <a:t>Control panel before you choose an alignment option?</a:t>
            </a:r>
          </a:p>
        </p:txBody>
      </p:sp>
      <p:sp>
        <p:nvSpPr>
          <p:cNvPr id="3" name="Content Placeholder 2"/>
          <p:cNvSpPr>
            <a:spLocks noGrp="1"/>
          </p:cNvSpPr>
          <p:nvPr>
            <p:ph idx="1"/>
          </p:nvPr>
        </p:nvSpPr>
        <p:spPr/>
        <p:txBody>
          <a:bodyPr/>
          <a:lstStyle/>
          <a:p>
            <a:pPr marL="137160" indent="0">
              <a:buNone/>
            </a:pPr>
            <a:r>
              <a:rPr lang="en-US" dirty="0"/>
              <a:t>To align objects to an </a:t>
            </a:r>
            <a:r>
              <a:rPr lang="en-US" dirty="0" err="1"/>
              <a:t>artboard</a:t>
            </a:r>
            <a:r>
              <a:rPr lang="en-US" dirty="0"/>
              <a:t>, first select the Align To </a:t>
            </a:r>
            <a:r>
              <a:rPr lang="en-US" dirty="0" err="1"/>
              <a:t>Artboard</a:t>
            </a:r>
            <a:r>
              <a:rPr lang="en-US" dirty="0"/>
              <a:t> option.</a:t>
            </a:r>
          </a:p>
        </p:txBody>
      </p:sp>
    </p:spTree>
    <p:extLst>
      <p:ext uri="{BB962C8B-B14F-4D97-AF65-F5344CB8AC3E}">
        <p14:creationId xmlns:p14="http://schemas.microsoft.com/office/powerpoint/2010/main" val="855690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Three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0262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are the basic shape tools? Describe how to tear or separate a group of shape tools</a:t>
            </a:r>
            <a:br>
              <a:rPr lang="en-US" sz="2800" b="0" dirty="0"/>
            </a:br>
            <a:r>
              <a:rPr lang="en-US" sz="2800" b="0" dirty="0"/>
              <a:t>away from the Tools panel.</a:t>
            </a:r>
            <a:endParaRPr lang="en-US" sz="2800" dirty="0"/>
          </a:p>
        </p:txBody>
      </p:sp>
      <p:sp>
        <p:nvSpPr>
          <p:cNvPr id="3" name="Content Placeholder 2"/>
          <p:cNvSpPr>
            <a:spLocks noGrp="1"/>
          </p:cNvSpPr>
          <p:nvPr>
            <p:ph idx="1"/>
          </p:nvPr>
        </p:nvSpPr>
        <p:spPr/>
        <p:txBody>
          <a:bodyPr/>
          <a:lstStyle/>
          <a:p>
            <a:pPr marL="137160" indent="0">
              <a:buNone/>
            </a:pPr>
            <a:r>
              <a:rPr lang="en-US" dirty="0"/>
              <a:t>There are six basic shape tools: </a:t>
            </a:r>
            <a:r>
              <a:rPr lang="en-US" dirty="0" smtClean="0"/>
              <a:t>Rectangle, Rounded </a:t>
            </a:r>
            <a:r>
              <a:rPr lang="en-US" dirty="0"/>
              <a:t>Rectangle, Ellipse, Polygon, </a:t>
            </a:r>
            <a:r>
              <a:rPr lang="en-US" dirty="0" smtClean="0"/>
              <a:t>Star, and </a:t>
            </a:r>
            <a:r>
              <a:rPr lang="en-US" dirty="0"/>
              <a:t>Flare. To tear off a group of tools from the Tools panel, position the pointer </a:t>
            </a:r>
            <a:r>
              <a:rPr lang="en-US" dirty="0" smtClean="0"/>
              <a:t>over the </a:t>
            </a:r>
            <a:r>
              <a:rPr lang="en-US" dirty="0"/>
              <a:t>tool that appears in the Tools panel and hold down the mouse button until </a:t>
            </a:r>
            <a:r>
              <a:rPr lang="en-US" dirty="0" smtClean="0"/>
              <a:t>the group </a:t>
            </a:r>
            <a:r>
              <a:rPr lang="en-US" dirty="0"/>
              <a:t>of tools appears. Without releasing the mouse button, drag to the triangle at </a:t>
            </a:r>
            <a:r>
              <a:rPr lang="en-US" dirty="0" smtClean="0"/>
              <a:t>the bottom </a:t>
            </a:r>
            <a:r>
              <a:rPr lang="en-US" dirty="0"/>
              <a:t>of the group, and then release the mouse button to tear off the group.</a:t>
            </a:r>
          </a:p>
        </p:txBody>
      </p:sp>
    </p:spTree>
    <p:extLst>
      <p:ext uri="{BB962C8B-B14F-4D97-AF65-F5344CB8AC3E}">
        <p14:creationId xmlns:p14="http://schemas.microsoft.com/office/powerpoint/2010/main" val="414273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select a shape with no fill?</a:t>
            </a:r>
            <a:endParaRPr lang="en-US" dirty="0"/>
          </a:p>
        </p:txBody>
      </p:sp>
      <p:sp>
        <p:nvSpPr>
          <p:cNvPr id="3" name="Content Placeholder 2"/>
          <p:cNvSpPr>
            <a:spLocks noGrp="1"/>
          </p:cNvSpPr>
          <p:nvPr>
            <p:ph idx="1"/>
          </p:nvPr>
        </p:nvSpPr>
        <p:spPr/>
        <p:txBody>
          <a:bodyPr/>
          <a:lstStyle/>
          <a:p>
            <a:r>
              <a:rPr lang="en-US" dirty="0"/>
              <a:t>Items that have no fill can be selected by clicking the stroke.</a:t>
            </a:r>
          </a:p>
        </p:txBody>
      </p:sp>
    </p:spTree>
    <p:extLst>
      <p:ext uri="{BB962C8B-B14F-4D97-AF65-F5344CB8AC3E}">
        <p14:creationId xmlns:p14="http://schemas.microsoft.com/office/powerpoint/2010/main" val="1822984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do you draw a square?</a:t>
            </a:r>
            <a:endParaRPr lang="en-US" dirty="0"/>
          </a:p>
        </p:txBody>
      </p:sp>
      <p:sp>
        <p:nvSpPr>
          <p:cNvPr id="3" name="Content Placeholder 2"/>
          <p:cNvSpPr>
            <a:spLocks noGrp="1"/>
          </p:cNvSpPr>
          <p:nvPr>
            <p:ph idx="1"/>
          </p:nvPr>
        </p:nvSpPr>
        <p:spPr/>
        <p:txBody>
          <a:bodyPr/>
          <a:lstStyle/>
          <a:p>
            <a:pPr marL="137160" indent="0">
              <a:buNone/>
            </a:pPr>
            <a:r>
              <a:rPr lang="en-US" dirty="0"/>
              <a:t>To draw a square, select the Rectangle tool in the Tools panel. Hold down the Shift </a:t>
            </a:r>
            <a:r>
              <a:rPr lang="en-US" dirty="0" smtClean="0"/>
              <a:t>key and </a:t>
            </a:r>
            <a:r>
              <a:rPr lang="en-US" dirty="0"/>
              <a:t>drag to draw the square, or click the </a:t>
            </a:r>
            <a:r>
              <a:rPr lang="en-US" dirty="0" err="1"/>
              <a:t>artboard</a:t>
            </a:r>
            <a:r>
              <a:rPr lang="en-US" dirty="0"/>
              <a:t> to enter equal dimensions for </a:t>
            </a:r>
            <a:r>
              <a:rPr lang="en-US" dirty="0" smtClean="0"/>
              <a:t>the width </a:t>
            </a:r>
            <a:r>
              <a:rPr lang="en-US" dirty="0"/>
              <a:t>and height in the Rectangle dialog box.</a:t>
            </a:r>
          </a:p>
        </p:txBody>
      </p:sp>
    </p:spTree>
    <p:extLst>
      <p:ext uri="{BB962C8B-B14F-4D97-AF65-F5344CB8AC3E}">
        <p14:creationId xmlns:p14="http://schemas.microsoft.com/office/powerpoint/2010/main" val="3623986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change the number of sides on a polygon as you draw?</a:t>
            </a:r>
            <a:endParaRPr lang="en-US" dirty="0"/>
          </a:p>
        </p:txBody>
      </p:sp>
      <p:sp>
        <p:nvSpPr>
          <p:cNvPr id="3" name="Content Placeholder 2"/>
          <p:cNvSpPr>
            <a:spLocks noGrp="1"/>
          </p:cNvSpPr>
          <p:nvPr>
            <p:ph idx="1"/>
          </p:nvPr>
        </p:nvSpPr>
        <p:spPr/>
        <p:txBody>
          <a:bodyPr/>
          <a:lstStyle/>
          <a:p>
            <a:pPr marL="137160" indent="0">
              <a:buNone/>
            </a:pPr>
            <a:r>
              <a:rPr lang="en-US" dirty="0"/>
              <a:t>To change the number of sides on a polygon as you draw, select the Polygon tool in </a:t>
            </a:r>
            <a:r>
              <a:rPr lang="en-US" dirty="0" smtClean="0"/>
              <a:t>the Tools </a:t>
            </a:r>
            <a:r>
              <a:rPr lang="en-US" dirty="0"/>
              <a:t>panel. Start dragging to draw the shape, and hold down the Down Arrow key </a:t>
            </a:r>
            <a:r>
              <a:rPr lang="en-US" dirty="0" smtClean="0"/>
              <a:t>to reduce </a:t>
            </a:r>
            <a:r>
              <a:rPr lang="en-US" dirty="0"/>
              <a:t>the number of sides and the Up Arrow key to increase the number of sides.</a:t>
            </a:r>
          </a:p>
        </p:txBody>
      </p:sp>
    </p:spTree>
    <p:extLst>
      <p:ext uri="{BB962C8B-B14F-4D97-AF65-F5344CB8AC3E}">
        <p14:creationId xmlns:p14="http://schemas.microsoft.com/office/powerpoint/2010/main" val="359332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one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5783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you can combine several shapes into one.</a:t>
            </a:r>
            <a:endParaRPr lang="en-US" dirty="0"/>
          </a:p>
        </p:txBody>
      </p:sp>
      <p:sp>
        <p:nvSpPr>
          <p:cNvPr id="3" name="Content Placeholder 2"/>
          <p:cNvSpPr>
            <a:spLocks noGrp="1"/>
          </p:cNvSpPr>
          <p:nvPr>
            <p:ph idx="1"/>
          </p:nvPr>
        </p:nvSpPr>
        <p:spPr/>
        <p:txBody>
          <a:bodyPr/>
          <a:lstStyle/>
          <a:p>
            <a:pPr marL="137160" indent="0">
              <a:buNone/>
            </a:pPr>
            <a:r>
              <a:rPr lang="en-US" dirty="0"/>
              <a:t>Using the Shape Builder tool, you can visually and intuitively merge, delete, fill and </a:t>
            </a:r>
            <a:r>
              <a:rPr lang="en-US" dirty="0" smtClean="0"/>
              <a:t>edit overlapping </a:t>
            </a:r>
            <a:r>
              <a:rPr lang="en-US" dirty="0"/>
              <a:t>shapes and paths directly in the artwork. You can also use the </a:t>
            </a:r>
            <a:r>
              <a:rPr lang="en-US" dirty="0" smtClean="0"/>
              <a:t>Pathfinder effects </a:t>
            </a:r>
            <a:r>
              <a:rPr lang="en-US" dirty="0"/>
              <a:t>to create new shapes out of overlapping objects. You can apply </a:t>
            </a:r>
            <a:r>
              <a:rPr lang="en-US" dirty="0" smtClean="0"/>
              <a:t>Pathfinder effects </a:t>
            </a:r>
            <a:r>
              <a:rPr lang="en-US" dirty="0"/>
              <a:t>by using the Effects menu or the Pathfinder panel.</a:t>
            </a:r>
          </a:p>
        </p:txBody>
      </p:sp>
    </p:spTree>
    <p:extLst>
      <p:ext uri="{BB962C8B-B14F-4D97-AF65-F5344CB8AC3E}">
        <p14:creationId xmlns:p14="http://schemas.microsoft.com/office/powerpoint/2010/main" val="1313081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convert a raster image to editable vector shapes?</a:t>
            </a:r>
            <a:endParaRPr lang="en-US" dirty="0"/>
          </a:p>
        </p:txBody>
      </p:sp>
      <p:sp>
        <p:nvSpPr>
          <p:cNvPr id="3" name="Content Placeholder 2"/>
          <p:cNvSpPr>
            <a:spLocks noGrp="1"/>
          </p:cNvSpPr>
          <p:nvPr>
            <p:ph idx="1"/>
          </p:nvPr>
        </p:nvSpPr>
        <p:spPr/>
        <p:txBody>
          <a:bodyPr/>
          <a:lstStyle/>
          <a:p>
            <a:pPr marL="137160" indent="0">
              <a:buNone/>
            </a:pPr>
            <a:r>
              <a:rPr lang="en-US" dirty="0"/>
              <a:t>If you want to base a new drawing on an existing piece of artwork, you can trace </a:t>
            </a:r>
            <a:r>
              <a:rPr lang="en-US" dirty="0" smtClean="0"/>
              <a:t>it. To </a:t>
            </a:r>
            <a:r>
              <a:rPr lang="en-US" dirty="0"/>
              <a:t>convert the tracing to paths, click Expand in the Control panel or choose Object </a:t>
            </a:r>
            <a:r>
              <a:rPr lang="en-US" dirty="0" smtClean="0"/>
              <a:t>&gt; Live </a:t>
            </a:r>
            <a:r>
              <a:rPr lang="en-US" dirty="0"/>
              <a:t>Trace &gt; Expand. Use this method if you want to work with the components of </a:t>
            </a:r>
            <a:r>
              <a:rPr lang="en-US" dirty="0" smtClean="0"/>
              <a:t>the traced </a:t>
            </a:r>
            <a:r>
              <a:rPr lang="en-US" dirty="0"/>
              <a:t>artwork as individual objects. The resulting paths are grouped.</a:t>
            </a:r>
          </a:p>
        </p:txBody>
      </p:sp>
    </p:spTree>
    <p:extLst>
      <p:ext uri="{BB962C8B-B14F-4D97-AF65-F5344CB8AC3E}">
        <p14:creationId xmlns:p14="http://schemas.microsoft.com/office/powerpoint/2010/main" val="402912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Four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1351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to change the size of an existing active </a:t>
            </a:r>
            <a:r>
              <a:rPr lang="en-US" b="0" dirty="0" err="1"/>
              <a:t>artboard</a:t>
            </a:r>
            <a:r>
              <a:rPr lang="en-US" b="0" dirty="0"/>
              <a:t>.</a:t>
            </a:r>
            <a:endParaRPr lang="en-US" dirty="0"/>
          </a:p>
        </p:txBody>
      </p:sp>
      <p:sp>
        <p:nvSpPr>
          <p:cNvPr id="3" name="Content Placeholder 2"/>
          <p:cNvSpPr>
            <a:spLocks noGrp="1"/>
          </p:cNvSpPr>
          <p:nvPr>
            <p:ph idx="1"/>
          </p:nvPr>
        </p:nvSpPr>
        <p:spPr/>
        <p:txBody>
          <a:bodyPr/>
          <a:lstStyle/>
          <a:p>
            <a:pPr marL="137160" indent="0">
              <a:buNone/>
            </a:pPr>
            <a:r>
              <a:rPr lang="en-US" dirty="0"/>
              <a:t>Double-click the </a:t>
            </a:r>
            <a:r>
              <a:rPr lang="en-US" dirty="0" err="1"/>
              <a:t>Artboard</a:t>
            </a:r>
            <a:r>
              <a:rPr lang="en-US" dirty="0"/>
              <a:t> tool and edit the dimensions of the active </a:t>
            </a:r>
            <a:r>
              <a:rPr lang="en-US" dirty="0" err="1"/>
              <a:t>artboard</a:t>
            </a:r>
            <a:r>
              <a:rPr lang="en-US" dirty="0"/>
              <a:t> in </a:t>
            </a:r>
            <a:r>
              <a:rPr lang="en-US" dirty="0" smtClean="0"/>
              <a:t>the </a:t>
            </a:r>
            <a:r>
              <a:rPr lang="en-US" dirty="0" err="1" smtClean="0"/>
              <a:t>Artboard</a:t>
            </a:r>
            <a:r>
              <a:rPr lang="en-US" dirty="0" smtClean="0"/>
              <a:t> </a:t>
            </a:r>
            <a:r>
              <a:rPr lang="en-US" dirty="0"/>
              <a:t>Options dialog box. Select the </a:t>
            </a:r>
            <a:r>
              <a:rPr lang="en-US" dirty="0" err="1"/>
              <a:t>Artboard</a:t>
            </a:r>
            <a:r>
              <a:rPr lang="en-US" dirty="0"/>
              <a:t> tool and position the pointer over </a:t>
            </a:r>
            <a:r>
              <a:rPr lang="en-US" dirty="0" smtClean="0"/>
              <a:t>an edge </a:t>
            </a:r>
            <a:r>
              <a:rPr lang="en-US" dirty="0"/>
              <a:t>or corner of the </a:t>
            </a:r>
            <a:r>
              <a:rPr lang="en-US" dirty="0" err="1"/>
              <a:t>artboard</a:t>
            </a:r>
            <a:r>
              <a:rPr lang="en-US" dirty="0"/>
              <a:t> and drag to resize.</a:t>
            </a:r>
          </a:p>
        </p:txBody>
      </p:sp>
    </p:spTree>
    <p:extLst>
      <p:ext uri="{BB962C8B-B14F-4D97-AF65-F5344CB8AC3E}">
        <p14:creationId xmlns:p14="http://schemas.microsoft.com/office/powerpoint/2010/main" val="727658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rename an </a:t>
            </a:r>
            <a:r>
              <a:rPr lang="en-US" b="0" dirty="0" err="1"/>
              <a:t>artboard</a:t>
            </a:r>
            <a:r>
              <a:rPr lang="en-US" b="0" dirty="0"/>
              <a:t>?</a:t>
            </a:r>
            <a:endParaRPr lang="en-US" dirty="0"/>
          </a:p>
        </p:txBody>
      </p:sp>
      <p:sp>
        <p:nvSpPr>
          <p:cNvPr id="3" name="Content Placeholder 2"/>
          <p:cNvSpPr>
            <a:spLocks noGrp="1"/>
          </p:cNvSpPr>
          <p:nvPr>
            <p:ph idx="1"/>
          </p:nvPr>
        </p:nvSpPr>
        <p:spPr/>
        <p:txBody>
          <a:bodyPr/>
          <a:lstStyle/>
          <a:p>
            <a:pPr marL="137160" indent="0">
              <a:buNone/>
            </a:pPr>
            <a:r>
              <a:rPr lang="en-US" dirty="0"/>
              <a:t>To rename an </a:t>
            </a:r>
            <a:r>
              <a:rPr lang="en-US" dirty="0" err="1"/>
              <a:t>artboard</a:t>
            </a:r>
            <a:r>
              <a:rPr lang="en-US" dirty="0"/>
              <a:t>, you can select the </a:t>
            </a:r>
            <a:r>
              <a:rPr lang="en-US" dirty="0" err="1"/>
              <a:t>Artboard</a:t>
            </a:r>
            <a:r>
              <a:rPr lang="en-US" dirty="0"/>
              <a:t> tool and click to select </a:t>
            </a:r>
            <a:r>
              <a:rPr lang="en-US" dirty="0" smtClean="0"/>
              <a:t>an </a:t>
            </a:r>
            <a:r>
              <a:rPr lang="en-US" dirty="0" err="1" smtClean="0"/>
              <a:t>artboard</a:t>
            </a:r>
            <a:r>
              <a:rPr lang="en-US" dirty="0"/>
              <a:t>. </a:t>
            </a:r>
            <a:r>
              <a:rPr lang="en-US" dirty="0" err="1"/>
              <a:t>Th</a:t>
            </a:r>
            <a:r>
              <a:rPr lang="en-US" dirty="0"/>
              <a:t> en change the name in the Name fi </a:t>
            </a:r>
            <a:r>
              <a:rPr lang="en-US" dirty="0" err="1"/>
              <a:t>eld</a:t>
            </a:r>
            <a:r>
              <a:rPr lang="en-US" dirty="0"/>
              <a:t> in the Control panel. You can </a:t>
            </a:r>
            <a:r>
              <a:rPr lang="en-US" dirty="0" smtClean="0"/>
              <a:t>also click </a:t>
            </a:r>
            <a:r>
              <a:rPr lang="en-US" dirty="0"/>
              <a:t>the </a:t>
            </a:r>
            <a:r>
              <a:rPr lang="en-US" dirty="0" err="1"/>
              <a:t>Artboard</a:t>
            </a:r>
            <a:r>
              <a:rPr lang="en-US" dirty="0"/>
              <a:t> Options button in the </a:t>
            </a:r>
            <a:r>
              <a:rPr lang="en-US" dirty="0" err="1"/>
              <a:t>Artboards</a:t>
            </a:r>
            <a:r>
              <a:rPr lang="en-US" dirty="0"/>
              <a:t> panel to enter the name in </a:t>
            </a:r>
            <a:r>
              <a:rPr lang="en-US" dirty="0" smtClean="0"/>
              <a:t>the </a:t>
            </a:r>
            <a:r>
              <a:rPr lang="en-US" dirty="0" err="1" smtClean="0"/>
              <a:t>Artboard</a:t>
            </a:r>
            <a:r>
              <a:rPr lang="en-US" dirty="0" smtClean="0"/>
              <a:t> </a:t>
            </a:r>
            <a:r>
              <a:rPr lang="en-US" dirty="0"/>
              <a:t>Options dialog box.</a:t>
            </a:r>
          </a:p>
        </p:txBody>
      </p:sp>
    </p:spTree>
    <p:extLst>
      <p:ext uri="{BB962C8B-B14F-4D97-AF65-F5344CB8AC3E}">
        <p14:creationId xmlns:p14="http://schemas.microsoft.com/office/powerpoint/2010/main" val="1694524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How can you select and manipulate individual objects in a group (as described in</a:t>
            </a:r>
            <a:br>
              <a:rPr lang="en-US" sz="2800" b="0" dirty="0"/>
            </a:br>
            <a:r>
              <a:rPr lang="en-US" sz="2800" b="0" dirty="0"/>
              <a:t>this chapter)?</a:t>
            </a:r>
            <a:endParaRPr lang="en-US" sz="2800" dirty="0"/>
          </a:p>
        </p:txBody>
      </p:sp>
      <p:sp>
        <p:nvSpPr>
          <p:cNvPr id="3" name="Content Placeholder 2"/>
          <p:cNvSpPr>
            <a:spLocks noGrp="1"/>
          </p:cNvSpPr>
          <p:nvPr>
            <p:ph idx="1"/>
          </p:nvPr>
        </p:nvSpPr>
        <p:spPr/>
        <p:txBody>
          <a:bodyPr/>
          <a:lstStyle/>
          <a:p>
            <a:pPr marL="137160" indent="0">
              <a:buNone/>
            </a:pPr>
            <a:r>
              <a:rPr lang="en-US" dirty="0"/>
              <a:t>You can double-click the group with the Selection tool to enter isolation mode. </a:t>
            </a:r>
            <a:r>
              <a:rPr lang="en-US" dirty="0" smtClean="0"/>
              <a:t>This temporarily </a:t>
            </a:r>
            <a:r>
              <a:rPr lang="en-US" dirty="0"/>
              <a:t>ungroups objects so that you can edit objects within a </a:t>
            </a:r>
            <a:r>
              <a:rPr lang="en-US" dirty="0" smtClean="0"/>
              <a:t>group without </a:t>
            </a:r>
            <a:r>
              <a:rPr lang="en-US" dirty="0"/>
              <a:t>ungrouping.</a:t>
            </a:r>
          </a:p>
        </p:txBody>
      </p:sp>
    </p:spTree>
    <p:extLst>
      <p:ext uri="{BB962C8B-B14F-4D97-AF65-F5344CB8AC3E}">
        <p14:creationId xmlns:p14="http://schemas.microsoft.com/office/powerpoint/2010/main" val="1960514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dirty="0"/>
              <a:t>How do you resize an object? Explain how you determine the point from which the</a:t>
            </a:r>
            <a:br>
              <a:rPr lang="en-US" sz="2400" b="0" dirty="0"/>
            </a:br>
            <a:r>
              <a:rPr lang="en-US" sz="2400" b="0" dirty="0"/>
              <a:t>object resizes. How do you resize a group of objects proportionally?</a:t>
            </a:r>
            <a:endParaRPr lang="en-US" sz="2400" dirty="0"/>
          </a:p>
        </p:txBody>
      </p:sp>
      <p:sp>
        <p:nvSpPr>
          <p:cNvPr id="3" name="Content Placeholder 2"/>
          <p:cNvSpPr>
            <a:spLocks noGrp="1"/>
          </p:cNvSpPr>
          <p:nvPr>
            <p:ph idx="1"/>
          </p:nvPr>
        </p:nvSpPr>
        <p:spPr/>
        <p:txBody>
          <a:bodyPr/>
          <a:lstStyle/>
          <a:p>
            <a:pPr marL="137160" indent="0">
              <a:buNone/>
            </a:pPr>
            <a:r>
              <a:rPr lang="en-US" dirty="0"/>
              <a:t>You can resize an object several ways: by selecting it and dragging handles on </a:t>
            </a:r>
            <a:r>
              <a:rPr lang="en-US" dirty="0" smtClean="0"/>
              <a:t>its bounding </a:t>
            </a:r>
            <a:r>
              <a:rPr lang="en-US" dirty="0"/>
              <a:t>box, by using the Scale tool or the Transform panel, or by </a:t>
            </a:r>
            <a:r>
              <a:rPr lang="en-US" dirty="0" smtClean="0"/>
              <a:t>choosing Object </a:t>
            </a:r>
            <a:r>
              <a:rPr lang="en-US" dirty="0"/>
              <a:t>&gt; Transform &gt; Scale to specify exact dimensions. You can also scale </a:t>
            </a:r>
            <a:r>
              <a:rPr lang="en-US" dirty="0" smtClean="0"/>
              <a:t>by choosing Effect </a:t>
            </a:r>
            <a:r>
              <a:rPr lang="en-US" dirty="0"/>
              <a:t>&gt; Distort &amp; Transform &gt; Transform.</a:t>
            </a:r>
          </a:p>
        </p:txBody>
      </p:sp>
    </p:spTree>
    <p:extLst>
      <p:ext uri="{BB962C8B-B14F-4D97-AF65-F5344CB8AC3E}">
        <p14:creationId xmlns:p14="http://schemas.microsoft.com/office/powerpoint/2010/main" val="2235442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transformations can you make using the Transform panel?</a:t>
            </a:r>
            <a:endParaRPr lang="en-US" dirty="0"/>
          </a:p>
        </p:txBody>
      </p:sp>
      <p:sp>
        <p:nvSpPr>
          <p:cNvPr id="3" name="Content Placeholder 2"/>
          <p:cNvSpPr>
            <a:spLocks noGrp="1"/>
          </p:cNvSpPr>
          <p:nvPr>
            <p:ph idx="1"/>
          </p:nvPr>
        </p:nvSpPr>
        <p:spPr/>
        <p:txBody>
          <a:bodyPr/>
          <a:lstStyle/>
          <a:p>
            <a:pPr marL="137160" indent="0">
              <a:buNone/>
            </a:pPr>
            <a:r>
              <a:rPr lang="en-US" dirty="0"/>
              <a:t>You use the Transform panel for making the following transformations:: Moving </a:t>
            </a:r>
            <a:r>
              <a:rPr lang="en-US" dirty="0" smtClean="0"/>
              <a:t>or precisely </a:t>
            </a:r>
            <a:r>
              <a:rPr lang="en-US" dirty="0"/>
              <a:t>placing objects in your artwork (by specifying the x and y coordinates and </a:t>
            </a:r>
            <a:r>
              <a:rPr lang="en-US" dirty="0" smtClean="0"/>
              <a:t>the reference </a:t>
            </a:r>
            <a:r>
              <a:rPr lang="en-US" dirty="0"/>
              <a:t>point), scaling, rotating, shearing, and </a:t>
            </a:r>
            <a:r>
              <a:rPr lang="en-US" dirty="0" err="1"/>
              <a:t>refl</a:t>
            </a:r>
            <a:r>
              <a:rPr lang="en-US" dirty="0"/>
              <a:t> </a:t>
            </a:r>
            <a:r>
              <a:rPr lang="en-US" dirty="0" err="1"/>
              <a:t>ecting</a:t>
            </a:r>
            <a:r>
              <a:rPr lang="en-US" dirty="0"/>
              <a:t>.</a:t>
            </a:r>
          </a:p>
        </p:txBody>
      </p:sp>
    </p:spTree>
    <p:extLst>
      <p:ext uri="{BB962C8B-B14F-4D97-AF65-F5344CB8AC3E}">
        <p14:creationId xmlns:p14="http://schemas.microsoft.com/office/powerpoint/2010/main" val="3706440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0217" t="42506" r="28482" b="55772"/>
          <a:stretch/>
        </p:blipFill>
        <p:spPr bwMode="auto">
          <a:xfrm>
            <a:off x="6172200" y="224117"/>
            <a:ext cx="304800" cy="38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Autofit/>
          </a:bodyPr>
          <a:lstStyle/>
          <a:p>
            <a:r>
              <a:rPr lang="en-US" sz="2800" b="0" dirty="0"/>
              <a:t>What does the square diagram </a:t>
            </a:r>
            <a:r>
              <a:rPr lang="en-US" sz="2800" b="0" dirty="0" smtClean="0"/>
              <a:t>(   </a:t>
            </a:r>
            <a:r>
              <a:rPr lang="en-US" sz="2800" b="0" dirty="0"/>
              <a:t>) indicate in the Transform panel, and how does it</a:t>
            </a:r>
            <a:br>
              <a:rPr lang="en-US" sz="2800" b="0" dirty="0"/>
            </a:br>
            <a:r>
              <a:rPr lang="en-US" sz="2800" b="0" dirty="0" smtClean="0"/>
              <a:t>affect </a:t>
            </a:r>
            <a:r>
              <a:rPr lang="en-US" sz="2800" b="0" dirty="0"/>
              <a:t>transformations?</a:t>
            </a:r>
            <a:endParaRPr lang="en-US" sz="2800" dirty="0"/>
          </a:p>
        </p:txBody>
      </p:sp>
      <p:sp>
        <p:nvSpPr>
          <p:cNvPr id="3" name="Content Placeholder 2"/>
          <p:cNvSpPr>
            <a:spLocks noGrp="1"/>
          </p:cNvSpPr>
          <p:nvPr>
            <p:ph idx="1"/>
          </p:nvPr>
        </p:nvSpPr>
        <p:spPr/>
        <p:txBody>
          <a:bodyPr/>
          <a:lstStyle/>
          <a:p>
            <a:pPr marL="137160" indent="0">
              <a:buNone/>
            </a:pPr>
            <a:r>
              <a:rPr lang="en-US" dirty="0" smtClean="0"/>
              <a:t>The </a:t>
            </a:r>
            <a:r>
              <a:rPr lang="en-US" dirty="0"/>
              <a:t>square diagram in the Transform panel indicates the bounding box of the </a:t>
            </a:r>
            <a:r>
              <a:rPr lang="en-US" dirty="0" smtClean="0"/>
              <a:t>selected objects</a:t>
            </a:r>
            <a:r>
              <a:rPr lang="en-US" dirty="0"/>
              <a:t>. Select a reference point in the square to indicate the reference point </a:t>
            </a:r>
            <a:r>
              <a:rPr lang="en-US" dirty="0" smtClean="0"/>
              <a:t>from which </a:t>
            </a:r>
            <a:r>
              <a:rPr lang="en-US" dirty="0"/>
              <a:t>the objects as a group move, scale, rotate, shear, or </a:t>
            </a:r>
            <a:r>
              <a:rPr lang="en-US" dirty="0" smtClean="0"/>
              <a:t>reflect</a:t>
            </a:r>
            <a:r>
              <a:rPr lang="en-US" dirty="0"/>
              <a:t>.</a:t>
            </a:r>
          </a:p>
        </p:txBody>
      </p:sp>
    </p:spTree>
    <p:extLst>
      <p:ext uri="{BB962C8B-B14F-4D97-AF65-F5344CB8AC3E}">
        <p14:creationId xmlns:p14="http://schemas.microsoft.com/office/powerpoint/2010/main" val="2350509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Five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7693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Describe two ways to change the view of a document.</a:t>
            </a:r>
            <a:br>
              <a:rPr lang="en-US" dirty="0"/>
            </a:br>
            <a:endParaRPr lang="en-US" dirty="0"/>
          </a:p>
        </p:txBody>
      </p:sp>
      <p:sp>
        <p:nvSpPr>
          <p:cNvPr id="3" name="Content Placeholder 2"/>
          <p:cNvSpPr>
            <a:spLocks noGrp="1"/>
          </p:cNvSpPr>
          <p:nvPr>
            <p:ph idx="1"/>
          </p:nvPr>
        </p:nvSpPr>
        <p:spPr/>
        <p:txBody>
          <a:bodyPr>
            <a:normAutofit/>
          </a:bodyPr>
          <a:lstStyle/>
          <a:p>
            <a:pPr marL="137160" indent="0">
              <a:buNone/>
            </a:pPr>
            <a:r>
              <a:rPr lang="en-US" dirty="0"/>
              <a:t>You can choose commands from the View </a:t>
            </a:r>
            <a:r>
              <a:rPr lang="en-US" dirty="0" smtClean="0"/>
              <a:t>menu to </a:t>
            </a:r>
            <a:r>
              <a:rPr lang="en-US" dirty="0"/>
              <a:t>zoom in or out of a document, </a:t>
            </a:r>
            <a:r>
              <a:rPr lang="en-US" dirty="0" smtClean="0"/>
              <a:t>or fit </a:t>
            </a:r>
            <a:r>
              <a:rPr lang="en-US" dirty="0"/>
              <a:t>it to your screen; you can also use the Zoom tool in the Tools panel, and click </a:t>
            </a:r>
            <a:r>
              <a:rPr lang="en-US" dirty="0" smtClean="0"/>
              <a:t>or drag </a:t>
            </a:r>
            <a:r>
              <a:rPr lang="en-US" dirty="0"/>
              <a:t>over a document to enlarge or reduce the view. In addition, you can use </a:t>
            </a:r>
            <a:r>
              <a:rPr lang="en-US" dirty="0" smtClean="0"/>
              <a:t>keyboard shortcuts </a:t>
            </a:r>
            <a:r>
              <a:rPr lang="en-US" dirty="0"/>
              <a:t>to magnify or reduce the display of artwork. You can also use the </a:t>
            </a:r>
            <a:r>
              <a:rPr lang="en-US" dirty="0" smtClean="0"/>
              <a:t>Navigator panel </a:t>
            </a:r>
            <a:r>
              <a:rPr lang="en-US" dirty="0"/>
              <a:t>to scroll artwork or change its magnification without using the </a:t>
            </a:r>
            <a:r>
              <a:rPr lang="en-US" dirty="0" smtClean="0"/>
              <a:t>Document window</a:t>
            </a:r>
            <a:r>
              <a:rPr lang="en-US" dirty="0"/>
              <a:t>.</a:t>
            </a:r>
          </a:p>
        </p:txBody>
      </p:sp>
    </p:spTree>
    <p:extLst>
      <p:ext uri="{BB962C8B-B14F-4D97-AF65-F5344CB8AC3E}">
        <p14:creationId xmlns:p14="http://schemas.microsoft.com/office/powerpoint/2010/main" val="2628867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smtClean="0"/>
              <a:t>Describe </a:t>
            </a:r>
            <a:r>
              <a:rPr lang="en-US" sz="3200" b="0" dirty="0"/>
              <a:t>how to draw straight vertical, horizontal, or diagonal lines using the Pen tool.</a:t>
            </a:r>
            <a:endParaRPr lang="en-US" sz="3200" dirty="0"/>
          </a:p>
        </p:txBody>
      </p:sp>
      <p:sp>
        <p:nvSpPr>
          <p:cNvPr id="3" name="Content Placeholder 2"/>
          <p:cNvSpPr>
            <a:spLocks noGrp="1"/>
          </p:cNvSpPr>
          <p:nvPr>
            <p:ph idx="1"/>
          </p:nvPr>
        </p:nvSpPr>
        <p:spPr/>
        <p:txBody>
          <a:bodyPr/>
          <a:lstStyle/>
          <a:p>
            <a:pPr marL="137160" indent="0">
              <a:buNone/>
            </a:pPr>
            <a:r>
              <a:rPr lang="en-US" dirty="0"/>
              <a:t>To draw a straight line, click twice with the Pen tool. </a:t>
            </a:r>
            <a:r>
              <a:rPr lang="en-US" dirty="0" smtClean="0"/>
              <a:t>The first </a:t>
            </a:r>
            <a:r>
              <a:rPr lang="en-US" dirty="0"/>
              <a:t>click sets the </a:t>
            </a:r>
            <a:r>
              <a:rPr lang="en-US" dirty="0" smtClean="0"/>
              <a:t>starting anchor </a:t>
            </a:r>
            <a:r>
              <a:rPr lang="en-US" dirty="0"/>
              <a:t>point, and the second click sets the ending anchor point of the line. </a:t>
            </a:r>
            <a:r>
              <a:rPr lang="en-US" dirty="0" smtClean="0"/>
              <a:t>To constrain </a:t>
            </a:r>
            <a:r>
              <a:rPr lang="en-US" dirty="0"/>
              <a:t>the straight line vertically, horizontally, or along a 45˚ diagonal, press </a:t>
            </a:r>
            <a:r>
              <a:rPr lang="en-US" dirty="0" smtClean="0"/>
              <a:t>the Shift </a:t>
            </a:r>
            <a:r>
              <a:rPr lang="en-US" dirty="0"/>
              <a:t>key as you click with the Pen tool.</a:t>
            </a:r>
          </a:p>
        </p:txBody>
      </p:sp>
    </p:spTree>
    <p:extLst>
      <p:ext uri="{BB962C8B-B14F-4D97-AF65-F5344CB8AC3E}">
        <p14:creationId xmlns:p14="http://schemas.microsoft.com/office/powerpoint/2010/main" val="3467076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draw a curved line using the Pen tool?</a:t>
            </a:r>
            <a:endParaRPr lang="en-US" dirty="0"/>
          </a:p>
        </p:txBody>
      </p:sp>
      <p:sp>
        <p:nvSpPr>
          <p:cNvPr id="3" name="Content Placeholder 2"/>
          <p:cNvSpPr>
            <a:spLocks noGrp="1"/>
          </p:cNvSpPr>
          <p:nvPr>
            <p:ph idx="1"/>
          </p:nvPr>
        </p:nvSpPr>
        <p:spPr/>
        <p:txBody>
          <a:bodyPr/>
          <a:lstStyle/>
          <a:p>
            <a:pPr marL="137160" indent="0">
              <a:buNone/>
            </a:pPr>
            <a:r>
              <a:rPr lang="en-US" dirty="0"/>
              <a:t>To draw a curved line with the Pen tool, click to create the starting anchor point </a:t>
            </a:r>
            <a:r>
              <a:rPr lang="en-US" dirty="0" smtClean="0"/>
              <a:t>and drag </a:t>
            </a:r>
            <a:r>
              <a:rPr lang="en-US" dirty="0"/>
              <a:t>to set the direction of the curve, and then click to end the curve.</a:t>
            </a:r>
          </a:p>
        </p:txBody>
      </p:sp>
    </p:spTree>
    <p:extLst>
      <p:ext uri="{BB962C8B-B14F-4D97-AF65-F5344CB8AC3E}">
        <p14:creationId xmlns:p14="http://schemas.microsoft.com/office/powerpoint/2010/main" val="22292918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draw a corner point on a curved line?</a:t>
            </a:r>
            <a:endParaRPr lang="en-US" dirty="0"/>
          </a:p>
        </p:txBody>
      </p:sp>
      <p:sp>
        <p:nvSpPr>
          <p:cNvPr id="3" name="Content Placeholder 2"/>
          <p:cNvSpPr>
            <a:spLocks noGrp="1"/>
          </p:cNvSpPr>
          <p:nvPr>
            <p:ph idx="1"/>
          </p:nvPr>
        </p:nvSpPr>
        <p:spPr/>
        <p:txBody>
          <a:bodyPr/>
          <a:lstStyle/>
          <a:p>
            <a:pPr marL="137160" indent="0">
              <a:buNone/>
            </a:pPr>
            <a:r>
              <a:rPr lang="en-US" dirty="0"/>
              <a:t>To draw a corner point on a curved line, press the Alt (Windows) or Option (Mac </a:t>
            </a:r>
            <a:r>
              <a:rPr lang="en-US" dirty="0" smtClean="0"/>
              <a:t>OS) key </a:t>
            </a:r>
            <a:r>
              <a:rPr lang="en-US" dirty="0"/>
              <a:t>and drag the direction handle on the end point of the curve to change the </a:t>
            </a:r>
            <a:r>
              <a:rPr lang="en-US" dirty="0" smtClean="0"/>
              <a:t>direction of </a:t>
            </a:r>
            <a:r>
              <a:rPr lang="en-US" dirty="0"/>
              <a:t>the path. Continue dragging to draw the next curved segment on the path.</a:t>
            </a:r>
          </a:p>
        </p:txBody>
      </p:sp>
    </p:spTree>
    <p:extLst>
      <p:ext uri="{BB962C8B-B14F-4D97-AF65-F5344CB8AC3E}">
        <p14:creationId xmlns:p14="http://schemas.microsoft.com/office/powerpoint/2010/main" val="3518703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a:t>Name two ways to convert a smooth point on a curve to a corner point.</a:t>
            </a:r>
            <a:endParaRPr lang="en-US" sz="3200" dirty="0"/>
          </a:p>
        </p:txBody>
      </p:sp>
      <p:sp>
        <p:nvSpPr>
          <p:cNvPr id="3" name="Content Placeholder 2"/>
          <p:cNvSpPr>
            <a:spLocks noGrp="1"/>
          </p:cNvSpPr>
          <p:nvPr>
            <p:ph idx="1"/>
          </p:nvPr>
        </p:nvSpPr>
        <p:spPr/>
        <p:txBody>
          <a:bodyPr/>
          <a:lstStyle/>
          <a:p>
            <a:pPr marL="137160" indent="0">
              <a:buNone/>
            </a:pPr>
            <a:r>
              <a:rPr lang="en-US" dirty="0"/>
              <a:t>Use the Direct Selection tool to select the anchor point, and then use the </a:t>
            </a:r>
            <a:r>
              <a:rPr lang="en-US" dirty="0" smtClean="0"/>
              <a:t>Convert Anchor </a:t>
            </a:r>
            <a:r>
              <a:rPr lang="en-US" dirty="0"/>
              <a:t>Point tool to drag a direction handle to change the direction. Another </a:t>
            </a:r>
            <a:r>
              <a:rPr lang="en-US" dirty="0" smtClean="0"/>
              <a:t>method is </a:t>
            </a:r>
            <a:r>
              <a:rPr lang="en-US" dirty="0"/>
              <a:t>to choose a point or points with the Direct Selection tool and then click the </a:t>
            </a:r>
            <a:r>
              <a:rPr lang="en-US" dirty="0" smtClean="0"/>
              <a:t>Convert Selected </a:t>
            </a:r>
            <a:r>
              <a:rPr lang="en-US" dirty="0"/>
              <a:t>Anchor Points To Corner button ( ) in the Control panel.</a:t>
            </a:r>
          </a:p>
        </p:txBody>
      </p:sp>
    </p:spTree>
    <p:extLst>
      <p:ext uri="{BB962C8B-B14F-4D97-AF65-F5344CB8AC3E}">
        <p14:creationId xmlns:p14="http://schemas.microsoft.com/office/powerpoint/2010/main" val="2305105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Which tool would you use to edit a segment on a curved line?</a:t>
            </a:r>
            <a:endParaRPr lang="en-US" dirty="0"/>
          </a:p>
        </p:txBody>
      </p:sp>
      <p:sp>
        <p:nvSpPr>
          <p:cNvPr id="3" name="Content Placeholder 2"/>
          <p:cNvSpPr>
            <a:spLocks noGrp="1"/>
          </p:cNvSpPr>
          <p:nvPr>
            <p:ph idx="1"/>
          </p:nvPr>
        </p:nvSpPr>
        <p:spPr/>
        <p:txBody>
          <a:bodyPr/>
          <a:lstStyle/>
          <a:p>
            <a:pPr marL="137160" indent="0">
              <a:buNone/>
            </a:pPr>
            <a:r>
              <a:rPr lang="en-US" dirty="0"/>
              <a:t>To edit a segment on a curved line, select the Direct Selection tool and drag </a:t>
            </a:r>
            <a:r>
              <a:rPr lang="en-US" dirty="0" smtClean="0"/>
              <a:t>the segment </a:t>
            </a:r>
            <a:r>
              <a:rPr lang="en-US" dirty="0"/>
              <a:t>to move it, or drag a direction handle on an anchor point to adjust the </a:t>
            </a:r>
            <a:r>
              <a:rPr lang="en-US" dirty="0" smtClean="0"/>
              <a:t>length and </a:t>
            </a:r>
            <a:r>
              <a:rPr lang="en-US" dirty="0"/>
              <a:t>shape of the segment.</a:t>
            </a:r>
          </a:p>
        </p:txBody>
      </p:sp>
    </p:spTree>
    <p:extLst>
      <p:ext uri="{BB962C8B-B14F-4D97-AF65-F5344CB8AC3E}">
        <p14:creationId xmlns:p14="http://schemas.microsoft.com/office/powerpoint/2010/main" val="2190392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change the way the Pencil tool works?</a:t>
            </a:r>
            <a:endParaRPr lang="en-US" dirty="0"/>
          </a:p>
        </p:txBody>
      </p:sp>
      <p:sp>
        <p:nvSpPr>
          <p:cNvPr id="3" name="Content Placeholder 2"/>
          <p:cNvSpPr>
            <a:spLocks noGrp="1"/>
          </p:cNvSpPr>
          <p:nvPr>
            <p:ph idx="1"/>
          </p:nvPr>
        </p:nvSpPr>
        <p:spPr/>
        <p:txBody>
          <a:bodyPr/>
          <a:lstStyle/>
          <a:p>
            <a:pPr marL="137160" indent="0">
              <a:buNone/>
            </a:pPr>
            <a:r>
              <a:rPr lang="en-US" dirty="0"/>
              <a:t>Double-click the Pencil tool to open the Pencil Tool Options dialog box, where </a:t>
            </a:r>
            <a:r>
              <a:rPr lang="en-US" dirty="0" smtClean="0"/>
              <a:t>you can </a:t>
            </a:r>
            <a:r>
              <a:rPr lang="en-US" dirty="0"/>
              <a:t>change the smoothness, </a:t>
            </a:r>
            <a:r>
              <a:rPr lang="en-US" dirty="0" smtClean="0"/>
              <a:t>fidelity</a:t>
            </a:r>
            <a:r>
              <a:rPr lang="en-US" dirty="0"/>
              <a:t>, and more.</a:t>
            </a:r>
          </a:p>
        </p:txBody>
      </p:sp>
    </p:spTree>
    <p:extLst>
      <p:ext uri="{BB962C8B-B14F-4D97-AF65-F5344CB8AC3E}">
        <p14:creationId xmlns:p14="http://schemas.microsoft.com/office/powerpoint/2010/main" val="3884016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SIX</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0119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at least three ways to fill an object with color.</a:t>
            </a:r>
            <a:endParaRPr lang="en-US"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a:t>To fill an object with color, select the object and the Fill box in the Tools panel. </a:t>
            </a:r>
            <a:r>
              <a:rPr lang="en-US" dirty="0" smtClean="0"/>
              <a:t>Then do </a:t>
            </a:r>
            <a:r>
              <a:rPr lang="en-US" dirty="0"/>
              <a:t>one of the following:</a:t>
            </a:r>
          </a:p>
          <a:p>
            <a:r>
              <a:rPr lang="en-US" dirty="0" smtClean="0"/>
              <a:t> </a:t>
            </a:r>
            <a:r>
              <a:rPr lang="en-US" dirty="0"/>
              <a:t>Double-click the Fill or Stroke box in the Control panel to access the Color Picker.</a:t>
            </a:r>
          </a:p>
          <a:p>
            <a:r>
              <a:rPr lang="en-US" dirty="0" smtClean="0"/>
              <a:t> </a:t>
            </a:r>
            <a:r>
              <a:rPr lang="en-US" dirty="0"/>
              <a:t>Drag the color sliders, or type values in the text boxes in the Color panel.</a:t>
            </a:r>
          </a:p>
          <a:p>
            <a:r>
              <a:rPr lang="en-US" dirty="0" smtClean="0"/>
              <a:t> </a:t>
            </a:r>
            <a:r>
              <a:rPr lang="en-US" dirty="0"/>
              <a:t>Click a color swatch in the Swatches panel.</a:t>
            </a:r>
          </a:p>
          <a:p>
            <a:r>
              <a:rPr lang="en-US" dirty="0" smtClean="0"/>
              <a:t> </a:t>
            </a:r>
            <a:r>
              <a:rPr lang="en-US" dirty="0"/>
              <a:t>Select the Eyedropper tool, and then click a color in the artwork.</a:t>
            </a:r>
          </a:p>
          <a:p>
            <a:r>
              <a:rPr lang="en-US" dirty="0" smtClean="0"/>
              <a:t>Choose </a:t>
            </a:r>
            <a:r>
              <a:rPr lang="en-US" dirty="0"/>
              <a:t>Window &gt; Swatch Libraries to open another color library, and then click </a:t>
            </a:r>
            <a:r>
              <a:rPr lang="en-US" dirty="0" smtClean="0"/>
              <a:t>a color </a:t>
            </a:r>
            <a:r>
              <a:rPr lang="en-US" dirty="0"/>
              <a:t>swatch in the Color Library panel.</a:t>
            </a:r>
          </a:p>
        </p:txBody>
      </p:sp>
    </p:spTree>
    <p:extLst>
      <p:ext uri="{BB962C8B-B14F-4D97-AF65-F5344CB8AC3E}">
        <p14:creationId xmlns:p14="http://schemas.microsoft.com/office/powerpoint/2010/main" val="1025183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can you save a color?</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a:t>You can save a color for painting other objects in your artwork by adding it to </a:t>
            </a:r>
            <a:r>
              <a:rPr lang="en-US" dirty="0" smtClean="0"/>
              <a:t>the Swatches </a:t>
            </a:r>
            <a:r>
              <a:rPr lang="en-US" dirty="0"/>
              <a:t>panel. Select the color, and do one of the following:</a:t>
            </a:r>
          </a:p>
          <a:p>
            <a:r>
              <a:rPr lang="en-US" dirty="0" smtClean="0"/>
              <a:t> </a:t>
            </a:r>
            <a:r>
              <a:rPr lang="en-US" dirty="0"/>
              <a:t>Drag it from the Fill box and drop it over the Swatches panel.</a:t>
            </a:r>
          </a:p>
          <a:p>
            <a:r>
              <a:rPr lang="en-US" dirty="0" smtClean="0"/>
              <a:t> </a:t>
            </a:r>
            <a:r>
              <a:rPr lang="en-US" dirty="0"/>
              <a:t>Click the New Swatch button at the bottom of the Swatches panel.</a:t>
            </a:r>
          </a:p>
          <a:p>
            <a:r>
              <a:rPr lang="en-US" dirty="0" smtClean="0"/>
              <a:t> </a:t>
            </a:r>
            <a:r>
              <a:rPr lang="en-US" dirty="0"/>
              <a:t>Choose New Swatch from the Swatches panel menu.</a:t>
            </a:r>
          </a:p>
          <a:p>
            <a:pPr marL="137160" indent="0">
              <a:buNone/>
            </a:pPr>
            <a:r>
              <a:rPr lang="en-US" dirty="0"/>
              <a:t>You can also add colors from other color libraries by selecting them in the </a:t>
            </a:r>
            <a:r>
              <a:rPr lang="en-US" dirty="0" smtClean="0"/>
              <a:t>Color Library </a:t>
            </a:r>
            <a:r>
              <a:rPr lang="en-US" dirty="0"/>
              <a:t>panel and choosing Add To Swatches from the panel menu.</a:t>
            </a:r>
          </a:p>
        </p:txBody>
      </p:sp>
    </p:spTree>
    <p:extLst>
      <p:ext uri="{BB962C8B-B14F-4D97-AF65-F5344CB8AC3E}">
        <p14:creationId xmlns:p14="http://schemas.microsoft.com/office/powerpoint/2010/main" val="556131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do you name a color?</a:t>
            </a:r>
            <a:endParaRPr lang="en-US" dirty="0"/>
          </a:p>
        </p:txBody>
      </p:sp>
      <p:sp>
        <p:nvSpPr>
          <p:cNvPr id="3" name="Content Placeholder 2"/>
          <p:cNvSpPr>
            <a:spLocks noGrp="1"/>
          </p:cNvSpPr>
          <p:nvPr>
            <p:ph idx="1"/>
          </p:nvPr>
        </p:nvSpPr>
        <p:spPr/>
        <p:txBody>
          <a:bodyPr/>
          <a:lstStyle/>
          <a:p>
            <a:pPr marL="137160" indent="0">
              <a:buNone/>
            </a:pPr>
            <a:r>
              <a:rPr lang="en-US" dirty="0"/>
              <a:t>To name a color, double-click the color swatch in the Swatches panel, or select it </a:t>
            </a:r>
            <a:r>
              <a:rPr lang="en-US" dirty="0" smtClean="0"/>
              <a:t>and choose </a:t>
            </a:r>
            <a:r>
              <a:rPr lang="en-US" dirty="0"/>
              <a:t>Swatch Options from the panel menu. Type the name for the color in </a:t>
            </a:r>
            <a:r>
              <a:rPr lang="en-US" dirty="0" smtClean="0"/>
              <a:t>the Swatch </a:t>
            </a:r>
            <a:r>
              <a:rPr lang="en-US" dirty="0"/>
              <a:t>Options dialog box.</a:t>
            </a:r>
          </a:p>
        </p:txBody>
      </p:sp>
    </p:spTree>
    <p:extLst>
      <p:ext uri="{BB962C8B-B14F-4D97-AF65-F5344CB8AC3E}">
        <p14:creationId xmlns:p14="http://schemas.microsoft.com/office/powerpoint/2010/main" val="315681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you select tools in Illustrator?</a:t>
            </a:r>
            <a:br>
              <a:rPr lang="en-US" dirty="0"/>
            </a:br>
            <a:endParaRPr lang="en-US" dirty="0"/>
          </a:p>
        </p:txBody>
      </p:sp>
      <p:sp>
        <p:nvSpPr>
          <p:cNvPr id="3" name="Content Placeholder 2"/>
          <p:cNvSpPr>
            <a:spLocks noGrp="1"/>
          </p:cNvSpPr>
          <p:nvPr>
            <p:ph idx="1"/>
          </p:nvPr>
        </p:nvSpPr>
        <p:spPr/>
        <p:txBody>
          <a:bodyPr/>
          <a:lstStyle/>
          <a:p>
            <a:pPr marL="137160" indent="0">
              <a:buNone/>
            </a:pPr>
            <a:r>
              <a:rPr lang="en-US" dirty="0"/>
              <a:t>To select a tool, you can either click the tool in the Tools panel, or press the </a:t>
            </a:r>
            <a:r>
              <a:rPr lang="en-US" dirty="0" smtClean="0"/>
              <a:t>keyboard shortcut </a:t>
            </a:r>
            <a:r>
              <a:rPr lang="en-US" dirty="0"/>
              <a:t>for that tool. For example, you can press V to select the Selection tool </a:t>
            </a:r>
            <a:r>
              <a:rPr lang="en-US" dirty="0" smtClean="0"/>
              <a:t>from the </a:t>
            </a:r>
            <a:r>
              <a:rPr lang="en-US" dirty="0"/>
              <a:t>keyboard. Selected tools remain active until you click a different tool.</a:t>
            </a:r>
          </a:p>
        </p:txBody>
      </p:sp>
    </p:spTree>
    <p:extLst>
      <p:ext uri="{BB962C8B-B14F-4D97-AF65-F5344CB8AC3E}">
        <p14:creationId xmlns:p14="http://schemas.microsoft.com/office/powerpoint/2010/main" val="3656971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assign a transparent color to an object?</a:t>
            </a:r>
            <a:endParaRPr lang="en-US" dirty="0"/>
          </a:p>
        </p:txBody>
      </p:sp>
      <p:sp>
        <p:nvSpPr>
          <p:cNvPr id="3" name="Content Placeholder 2"/>
          <p:cNvSpPr>
            <a:spLocks noGrp="1"/>
          </p:cNvSpPr>
          <p:nvPr>
            <p:ph idx="1"/>
          </p:nvPr>
        </p:nvSpPr>
        <p:spPr/>
        <p:txBody>
          <a:bodyPr/>
          <a:lstStyle/>
          <a:p>
            <a:pPr marL="137160" indent="0">
              <a:buNone/>
            </a:pPr>
            <a:r>
              <a:rPr lang="en-US" dirty="0"/>
              <a:t>To paint a shape with a semitransparent color, select the shape and fill it with </a:t>
            </a:r>
            <a:r>
              <a:rPr lang="en-US" dirty="0" smtClean="0"/>
              <a:t>any color</a:t>
            </a:r>
            <a:r>
              <a:rPr lang="en-US" dirty="0"/>
              <a:t>. Then adjust the opacity percentage in the Transparency panel or Control </a:t>
            </a:r>
            <a:r>
              <a:rPr lang="en-US" dirty="0" smtClean="0"/>
              <a:t>panel to </a:t>
            </a:r>
            <a:r>
              <a:rPr lang="en-US" dirty="0"/>
              <a:t>less than 100%.</a:t>
            </a:r>
          </a:p>
        </p:txBody>
      </p:sp>
    </p:spTree>
    <p:extLst>
      <p:ext uri="{BB962C8B-B14F-4D97-AF65-F5344CB8AC3E}">
        <p14:creationId xmlns:p14="http://schemas.microsoft.com/office/powerpoint/2010/main" val="1216937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choose color harmonies for colors?</a:t>
            </a:r>
            <a:endParaRPr lang="en-US" dirty="0"/>
          </a:p>
        </p:txBody>
      </p:sp>
      <p:sp>
        <p:nvSpPr>
          <p:cNvPr id="3" name="Content Placeholder 2"/>
          <p:cNvSpPr>
            <a:spLocks noGrp="1"/>
          </p:cNvSpPr>
          <p:nvPr>
            <p:ph idx="1"/>
          </p:nvPr>
        </p:nvSpPr>
        <p:spPr/>
        <p:txBody>
          <a:bodyPr/>
          <a:lstStyle/>
          <a:p>
            <a:pPr marL="137160" indent="0">
              <a:buNone/>
            </a:pPr>
            <a:r>
              <a:rPr lang="en-US" dirty="0"/>
              <a:t>The Color Guide panel is a tool you can use for inspiration while you create </a:t>
            </a:r>
            <a:r>
              <a:rPr lang="en-US" dirty="0" smtClean="0"/>
              <a:t>your artwork</a:t>
            </a:r>
            <a:r>
              <a:rPr lang="en-US" dirty="0"/>
              <a:t>. The panel suggests color harmonies based on the current color in </a:t>
            </a:r>
            <a:r>
              <a:rPr lang="en-US" dirty="0" smtClean="0"/>
              <a:t>the Tools </a:t>
            </a:r>
            <a:r>
              <a:rPr lang="en-US" dirty="0"/>
              <a:t>panel.</a:t>
            </a:r>
          </a:p>
        </p:txBody>
      </p:sp>
    </p:spTree>
    <p:extLst>
      <p:ext uri="{BB962C8B-B14F-4D97-AF65-F5344CB8AC3E}">
        <p14:creationId xmlns:p14="http://schemas.microsoft.com/office/powerpoint/2010/main" val="3184621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Name two things that the Edit Colors/Recolor Artwork dialog box allows you to do.</a:t>
            </a:r>
            <a:endParaRPr lang="en-US" sz="2800" dirty="0"/>
          </a:p>
        </p:txBody>
      </p:sp>
      <p:sp>
        <p:nvSpPr>
          <p:cNvPr id="3" name="Content Placeholder 2"/>
          <p:cNvSpPr>
            <a:spLocks noGrp="1"/>
          </p:cNvSpPr>
          <p:nvPr>
            <p:ph idx="1"/>
          </p:nvPr>
        </p:nvSpPr>
        <p:spPr/>
        <p:txBody>
          <a:bodyPr/>
          <a:lstStyle/>
          <a:p>
            <a:pPr marL="137160" indent="0">
              <a:buNone/>
            </a:pPr>
            <a:r>
              <a:rPr lang="en-US" dirty="0"/>
              <a:t>You use the Edit Colors/Recolor Artwork dialog box to create and edit color groups</a:t>
            </a:r>
            <a:r>
              <a:rPr lang="en-US"/>
              <a:t>, </a:t>
            </a:r>
            <a:r>
              <a:rPr lang="en-US" smtClean="0"/>
              <a:t>to reassign </a:t>
            </a:r>
            <a:r>
              <a:rPr lang="en-US" dirty="0"/>
              <a:t>or reduce the colors in your artwork, and more.</a:t>
            </a:r>
          </a:p>
        </p:txBody>
      </p:sp>
    </p:spTree>
    <p:extLst>
      <p:ext uri="{BB962C8B-B14F-4D97-AF65-F5344CB8AC3E}">
        <p14:creationId xmlns:p14="http://schemas.microsoft.com/office/powerpoint/2010/main" val="3213426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add pattern swatches to the Swatches panel?</a:t>
            </a:r>
            <a:endParaRPr lang="en-US" dirty="0"/>
          </a:p>
        </p:txBody>
      </p:sp>
      <p:sp>
        <p:nvSpPr>
          <p:cNvPr id="3" name="Content Placeholder 2"/>
          <p:cNvSpPr>
            <a:spLocks noGrp="1"/>
          </p:cNvSpPr>
          <p:nvPr>
            <p:ph idx="1"/>
          </p:nvPr>
        </p:nvSpPr>
        <p:spPr/>
        <p:txBody>
          <a:bodyPr/>
          <a:lstStyle/>
          <a:p>
            <a:pPr marL="137160" indent="0">
              <a:buNone/>
            </a:pPr>
            <a:r>
              <a:rPr lang="en-US" dirty="0"/>
              <a:t>Create a pattern (patterns cannot contain patterns themselves), and drag it into </a:t>
            </a:r>
            <a:r>
              <a:rPr lang="en-US" dirty="0" smtClean="0"/>
              <a:t>the Swatches </a:t>
            </a:r>
            <a:r>
              <a:rPr lang="en-US" dirty="0"/>
              <a:t>panel.</a:t>
            </a:r>
          </a:p>
        </p:txBody>
      </p:sp>
    </p:spTree>
    <p:extLst>
      <p:ext uri="{BB962C8B-B14F-4D97-AF65-F5344CB8AC3E}">
        <p14:creationId xmlns:p14="http://schemas.microsoft.com/office/powerpoint/2010/main" val="29429481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Explain what Live Paint allows you to do.</a:t>
            </a:r>
            <a:endParaRPr lang="en-US" dirty="0"/>
          </a:p>
        </p:txBody>
      </p:sp>
      <p:sp>
        <p:nvSpPr>
          <p:cNvPr id="3" name="Content Placeholder 2"/>
          <p:cNvSpPr>
            <a:spLocks noGrp="1"/>
          </p:cNvSpPr>
          <p:nvPr>
            <p:ph idx="1"/>
          </p:nvPr>
        </p:nvSpPr>
        <p:spPr/>
        <p:txBody>
          <a:bodyPr>
            <a:normAutofit/>
          </a:bodyPr>
          <a:lstStyle/>
          <a:p>
            <a:pPr marL="137160" indent="0">
              <a:buNone/>
            </a:pPr>
            <a:r>
              <a:rPr lang="en-US" dirty="0"/>
              <a:t>Live Paint lets you paint vector </a:t>
            </a:r>
            <a:r>
              <a:rPr lang="en-US" dirty="0" smtClean="0"/>
              <a:t>graphics intuitively </a:t>
            </a:r>
            <a:r>
              <a:rPr lang="en-US" dirty="0"/>
              <a:t>by automatically detecting </a:t>
            </a:r>
            <a:r>
              <a:rPr lang="en-US" dirty="0" smtClean="0"/>
              <a:t>and correcting </a:t>
            </a:r>
            <a:r>
              <a:rPr lang="en-US" dirty="0"/>
              <a:t>gaps that otherwise would </a:t>
            </a:r>
            <a:r>
              <a:rPr lang="en-US" dirty="0" smtClean="0"/>
              <a:t>have affected </a:t>
            </a:r>
            <a:r>
              <a:rPr lang="en-US" dirty="0"/>
              <a:t>how fills and strokes were </a:t>
            </a:r>
            <a:r>
              <a:rPr lang="en-US" dirty="0" smtClean="0"/>
              <a:t>applied. Paths </a:t>
            </a:r>
            <a:r>
              <a:rPr lang="en-US" dirty="0"/>
              <a:t>divide the drawing surface up into areas, any of which can be colored, </a:t>
            </a:r>
            <a:r>
              <a:rPr lang="en-US" dirty="0" smtClean="0"/>
              <a:t>regardless of </a:t>
            </a:r>
            <a:r>
              <a:rPr lang="en-US" dirty="0"/>
              <a:t>whether the area is bounded by a single path or by segments of multiple </a:t>
            </a:r>
            <a:r>
              <a:rPr lang="en-US" dirty="0" smtClean="0"/>
              <a:t>paths. Painting </a:t>
            </a:r>
            <a:r>
              <a:rPr lang="en-US" dirty="0"/>
              <a:t>objects with Live Paint is like filling in a coloring book or using watercolors </a:t>
            </a:r>
            <a:r>
              <a:rPr lang="en-US" dirty="0" smtClean="0"/>
              <a:t>to paint </a:t>
            </a:r>
            <a:r>
              <a:rPr lang="en-US" dirty="0"/>
              <a:t>a pencil sketch.</a:t>
            </a:r>
          </a:p>
        </p:txBody>
      </p:sp>
    </p:spTree>
    <p:extLst>
      <p:ext uri="{BB962C8B-B14F-4D97-AF65-F5344CB8AC3E}">
        <p14:creationId xmlns:p14="http://schemas.microsoft.com/office/powerpoint/2010/main" val="40081606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Seven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23826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methods for creating a text area in Adobe Illustrator CS5.</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a:t>The following three methods can be used for creating text </a:t>
            </a:r>
            <a:r>
              <a:rPr lang="en-US" dirty="0" smtClean="0"/>
              <a:t>areas:</a:t>
            </a:r>
          </a:p>
          <a:p>
            <a:r>
              <a:rPr lang="en-US" dirty="0" smtClean="0"/>
              <a:t>With </a:t>
            </a:r>
            <a:r>
              <a:rPr lang="en-US" dirty="0"/>
              <a:t>the Type tool, click the </a:t>
            </a:r>
            <a:r>
              <a:rPr lang="en-US" dirty="0" err="1"/>
              <a:t>artboard</a:t>
            </a:r>
            <a:r>
              <a:rPr lang="en-US" dirty="0"/>
              <a:t>, and start typing when the cursor appears. </a:t>
            </a:r>
            <a:r>
              <a:rPr lang="en-US" dirty="0" smtClean="0"/>
              <a:t>A text </a:t>
            </a:r>
            <a:r>
              <a:rPr lang="en-US" dirty="0"/>
              <a:t>area is created to accommodate the text.</a:t>
            </a:r>
          </a:p>
          <a:p>
            <a:r>
              <a:rPr lang="en-US" dirty="0" smtClean="0"/>
              <a:t> </a:t>
            </a:r>
            <a:r>
              <a:rPr lang="en-US" dirty="0"/>
              <a:t>With the Type tool, drag to create a text area. </a:t>
            </a:r>
            <a:r>
              <a:rPr lang="en-US" dirty="0" smtClean="0"/>
              <a:t>Type when </a:t>
            </a:r>
            <a:r>
              <a:rPr lang="en-US" dirty="0"/>
              <a:t>a cursor appears.</a:t>
            </a:r>
          </a:p>
          <a:p>
            <a:r>
              <a:rPr lang="en-US" dirty="0" smtClean="0"/>
              <a:t> </a:t>
            </a:r>
            <a:r>
              <a:rPr lang="en-US" dirty="0"/>
              <a:t>With the Type tool, click a path or closed shape to convert it to text on a path or </a:t>
            </a:r>
            <a:r>
              <a:rPr lang="en-US" dirty="0" smtClean="0"/>
              <a:t>a text </a:t>
            </a:r>
            <a:r>
              <a:rPr lang="en-US" dirty="0"/>
              <a:t>area. Alt-clicking (Windows) or Option-clicking (Mac OS) when crossing </a:t>
            </a:r>
            <a:r>
              <a:rPr lang="en-US" dirty="0" smtClean="0"/>
              <a:t>over the </a:t>
            </a:r>
            <a:r>
              <a:rPr lang="en-US" dirty="0"/>
              <a:t>stroke of a closed path creates text around the shape.</a:t>
            </a:r>
          </a:p>
        </p:txBody>
      </p:sp>
    </p:spTree>
    <p:extLst>
      <p:ext uri="{BB962C8B-B14F-4D97-AF65-F5344CB8AC3E}">
        <p14:creationId xmlns:p14="http://schemas.microsoft.com/office/powerpoint/2010/main" val="19631632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are two benefits of using an </a:t>
            </a:r>
            <a:r>
              <a:rPr lang="en-US" b="0" dirty="0" err="1"/>
              <a:t>OpenType</a:t>
            </a:r>
            <a:r>
              <a:rPr lang="en-US" b="0" dirty="0"/>
              <a:t> font?</a:t>
            </a:r>
            <a:endParaRPr lang="en-US" dirty="0"/>
          </a:p>
        </p:txBody>
      </p:sp>
      <p:sp>
        <p:nvSpPr>
          <p:cNvPr id="3" name="Content Placeholder 2"/>
          <p:cNvSpPr>
            <a:spLocks noGrp="1"/>
          </p:cNvSpPr>
          <p:nvPr>
            <p:ph idx="1"/>
          </p:nvPr>
        </p:nvSpPr>
        <p:spPr/>
        <p:txBody>
          <a:bodyPr/>
          <a:lstStyle/>
          <a:p>
            <a:pPr marL="137160" indent="0">
              <a:buNone/>
            </a:pPr>
            <a:r>
              <a:rPr lang="en-US" dirty="0"/>
              <a:t>The two main benefits of </a:t>
            </a:r>
            <a:r>
              <a:rPr lang="en-US" dirty="0" err="1"/>
              <a:t>OpenType</a:t>
            </a:r>
            <a:r>
              <a:rPr lang="en-US" dirty="0"/>
              <a:t> fonts are cross-platform compatibility (they </a:t>
            </a:r>
            <a:r>
              <a:rPr lang="en-US" dirty="0" smtClean="0"/>
              <a:t>work the </a:t>
            </a:r>
            <a:r>
              <a:rPr lang="en-US" dirty="0"/>
              <a:t>same on both Windows and Mac OS), and support of widely expanded </a:t>
            </a:r>
            <a:r>
              <a:rPr lang="en-US" dirty="0" smtClean="0"/>
              <a:t>character sets </a:t>
            </a:r>
            <a:r>
              <a:rPr lang="en-US" dirty="0"/>
              <a:t>and layout features, which provide richer linguistic support and </a:t>
            </a:r>
            <a:r>
              <a:rPr lang="en-US" dirty="0" smtClean="0"/>
              <a:t>advanced typographic </a:t>
            </a:r>
            <a:r>
              <a:rPr lang="en-US" dirty="0"/>
              <a:t>control.</a:t>
            </a:r>
          </a:p>
        </p:txBody>
      </p:sp>
    </p:spTree>
    <p:extLst>
      <p:ext uri="{BB962C8B-B14F-4D97-AF65-F5344CB8AC3E}">
        <p14:creationId xmlns:p14="http://schemas.microsoft.com/office/powerpoint/2010/main" val="32797649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is the difference between a character and paragraph style?</a:t>
            </a:r>
            <a:endParaRPr lang="en-US" dirty="0"/>
          </a:p>
        </p:txBody>
      </p:sp>
      <p:sp>
        <p:nvSpPr>
          <p:cNvPr id="3" name="Content Placeholder 2"/>
          <p:cNvSpPr>
            <a:spLocks noGrp="1"/>
          </p:cNvSpPr>
          <p:nvPr>
            <p:ph idx="1"/>
          </p:nvPr>
        </p:nvSpPr>
        <p:spPr/>
        <p:txBody>
          <a:bodyPr/>
          <a:lstStyle/>
          <a:p>
            <a:pPr marL="137160" indent="0">
              <a:buNone/>
            </a:pPr>
            <a:r>
              <a:rPr lang="en-US" dirty="0"/>
              <a:t>A character style can be applied to selected text only. A paragraph style is applied to </a:t>
            </a:r>
            <a:r>
              <a:rPr lang="en-US" dirty="0" smtClean="0"/>
              <a:t>an entire </a:t>
            </a:r>
            <a:r>
              <a:rPr lang="en-US" dirty="0"/>
              <a:t>paragraph. Paragraph styles are best for indents, margins, and line spacing.</a:t>
            </a:r>
          </a:p>
        </p:txBody>
      </p:sp>
    </p:spTree>
    <p:extLst>
      <p:ext uri="{BB962C8B-B14F-4D97-AF65-F5344CB8AC3E}">
        <p14:creationId xmlns:p14="http://schemas.microsoft.com/office/powerpoint/2010/main" val="18324576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are the advantages and disadvantages of converting text to outlines?</a:t>
            </a:r>
            <a:endParaRPr lang="en-US" sz="2800" dirty="0"/>
          </a:p>
        </p:txBody>
      </p:sp>
      <p:sp>
        <p:nvSpPr>
          <p:cNvPr id="3" name="Content Placeholder 2"/>
          <p:cNvSpPr>
            <a:spLocks noGrp="1"/>
          </p:cNvSpPr>
          <p:nvPr>
            <p:ph idx="1"/>
          </p:nvPr>
        </p:nvSpPr>
        <p:spPr/>
        <p:txBody>
          <a:bodyPr>
            <a:noAutofit/>
          </a:bodyPr>
          <a:lstStyle/>
          <a:p>
            <a:pPr marL="137160" indent="0">
              <a:buNone/>
            </a:pPr>
            <a:r>
              <a:rPr lang="en-US" sz="1600" dirty="0"/>
              <a:t>Converting type to outlines eliminates the need to send the fonts along with </a:t>
            </a:r>
            <a:r>
              <a:rPr lang="en-US" sz="1600" dirty="0" smtClean="0"/>
              <a:t>the file </a:t>
            </a:r>
            <a:r>
              <a:rPr lang="en-US" sz="1600" dirty="0"/>
              <a:t>when sharing with others. You can also fill the type with a gradient and </a:t>
            </a:r>
            <a:r>
              <a:rPr lang="en-US" sz="1600" dirty="0" smtClean="0"/>
              <a:t>create interesting </a:t>
            </a:r>
            <a:r>
              <a:rPr lang="en-US" sz="1600" dirty="0"/>
              <a:t>effects on individual letters. However, when you create outlines from text,</a:t>
            </a:r>
          </a:p>
          <a:p>
            <a:pPr marL="137160" indent="0">
              <a:buNone/>
            </a:pPr>
            <a:r>
              <a:rPr lang="en-US" sz="1600" dirty="0"/>
              <a:t>you should consider the following:</a:t>
            </a:r>
          </a:p>
          <a:p>
            <a:r>
              <a:rPr lang="en-US" sz="1600" dirty="0" smtClean="0"/>
              <a:t> </a:t>
            </a:r>
            <a:r>
              <a:rPr lang="en-US" sz="1600" dirty="0"/>
              <a:t>Text is no longer editable. The content and font cannot be changed for </a:t>
            </a:r>
            <a:r>
              <a:rPr lang="en-US" sz="1600" dirty="0" smtClean="0"/>
              <a:t>outlined text</a:t>
            </a:r>
            <a:r>
              <a:rPr lang="en-US" sz="1600" dirty="0"/>
              <a:t>. It is best to save a layer with the original text, or use the Outline Object effect.</a:t>
            </a:r>
          </a:p>
          <a:p>
            <a:r>
              <a:rPr lang="en-US" sz="1600" dirty="0" smtClean="0"/>
              <a:t> </a:t>
            </a:r>
            <a:r>
              <a:rPr lang="en-US" sz="1600" dirty="0"/>
              <a:t>Bitmap fonts and outline-protected fonts cannot be converted to outlines.</a:t>
            </a:r>
          </a:p>
          <a:p>
            <a:r>
              <a:rPr lang="en-US" sz="1600" dirty="0" smtClean="0"/>
              <a:t>Outlining </a:t>
            </a:r>
            <a:r>
              <a:rPr lang="en-US" sz="1600" dirty="0"/>
              <a:t>text that is less than 10 points in size is not recommended. When type is</a:t>
            </a:r>
          </a:p>
          <a:p>
            <a:pPr marL="137160" indent="0">
              <a:buNone/>
            </a:pPr>
            <a:r>
              <a:rPr lang="en-US" sz="1600" dirty="0"/>
              <a:t>converted to outlines, the type loses its hints—instructions built into outline </a:t>
            </a:r>
            <a:r>
              <a:rPr lang="en-US" sz="1600" dirty="0" smtClean="0"/>
              <a:t>fonts to </a:t>
            </a:r>
            <a:r>
              <a:rPr lang="en-US" sz="1600" dirty="0"/>
              <a:t>adjust their shape to display or print optimally at many sizes. When scaling </a:t>
            </a:r>
            <a:r>
              <a:rPr lang="en-US" sz="1600" dirty="0" smtClean="0"/>
              <a:t>type, adjust </a:t>
            </a:r>
            <a:r>
              <a:rPr lang="en-US" sz="1600" dirty="0"/>
              <a:t>its point size before converting it to outlines.</a:t>
            </a:r>
          </a:p>
          <a:p>
            <a:r>
              <a:rPr lang="en-US" sz="1600" dirty="0" smtClean="0"/>
              <a:t>You </a:t>
            </a:r>
            <a:r>
              <a:rPr lang="en-US" sz="1600" dirty="0"/>
              <a:t>must convert all type in a selection to outlines; you cannot convert a single</a:t>
            </a:r>
          </a:p>
          <a:p>
            <a:pPr marL="137160" indent="0">
              <a:buNone/>
            </a:pPr>
            <a:r>
              <a:rPr lang="en-US" sz="1600" dirty="0"/>
              <a:t>letter within a string of type. To convert a single letter into an outline, create </a:t>
            </a:r>
            <a:r>
              <a:rPr lang="en-US" sz="1600" dirty="0" smtClean="0"/>
              <a:t>a separate </a:t>
            </a:r>
            <a:r>
              <a:rPr lang="en-US" sz="1600" dirty="0"/>
              <a:t>type area containing only that letter.</a:t>
            </a:r>
          </a:p>
        </p:txBody>
      </p:sp>
    </p:spTree>
    <p:extLst>
      <p:ext uri="{BB962C8B-B14F-4D97-AF65-F5344CB8AC3E}">
        <p14:creationId xmlns:p14="http://schemas.microsoft.com/office/powerpoint/2010/main" val="1334913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three ways to navigate between </a:t>
            </a:r>
            <a:r>
              <a:rPr lang="en-US" b="0" dirty="0" err="1"/>
              <a:t>artboards</a:t>
            </a:r>
            <a:r>
              <a:rPr lang="en-US" b="0" dirty="0"/>
              <a:t> in Illustrator.</a:t>
            </a:r>
            <a:endParaRPr lang="en-US" dirty="0"/>
          </a:p>
        </p:txBody>
      </p:sp>
      <p:sp>
        <p:nvSpPr>
          <p:cNvPr id="3" name="Content Placeholder 2"/>
          <p:cNvSpPr>
            <a:spLocks noGrp="1"/>
          </p:cNvSpPr>
          <p:nvPr>
            <p:ph idx="1"/>
          </p:nvPr>
        </p:nvSpPr>
        <p:spPr/>
        <p:txBody>
          <a:bodyPr>
            <a:normAutofit/>
          </a:bodyPr>
          <a:lstStyle/>
          <a:p>
            <a:pPr marL="137160" indent="0">
              <a:buNone/>
            </a:pPr>
            <a:r>
              <a:rPr lang="en-US" dirty="0"/>
              <a:t>You can choose the </a:t>
            </a:r>
            <a:r>
              <a:rPr lang="en-US" dirty="0" err="1"/>
              <a:t>artboard</a:t>
            </a:r>
            <a:r>
              <a:rPr lang="en-US" dirty="0"/>
              <a:t> number from the </a:t>
            </a:r>
            <a:r>
              <a:rPr lang="en-US" dirty="0" err="1"/>
              <a:t>Artboard</a:t>
            </a:r>
            <a:r>
              <a:rPr lang="en-US" dirty="0"/>
              <a:t> Navigation menu at </a:t>
            </a:r>
            <a:r>
              <a:rPr lang="en-US" dirty="0" smtClean="0"/>
              <a:t>the lower-left </a:t>
            </a:r>
            <a:r>
              <a:rPr lang="en-US" dirty="0"/>
              <a:t>of the Document window, you can use the </a:t>
            </a:r>
            <a:r>
              <a:rPr lang="en-US" dirty="0" err="1"/>
              <a:t>Artboard</a:t>
            </a:r>
            <a:r>
              <a:rPr lang="en-US" dirty="0"/>
              <a:t> Navigation </a:t>
            </a:r>
            <a:r>
              <a:rPr lang="en-US" dirty="0" smtClean="0"/>
              <a:t>arrows in </a:t>
            </a:r>
            <a:r>
              <a:rPr lang="en-US" dirty="0"/>
              <a:t>the lower-left of the Document window to go to the first, previous, next, and </a:t>
            </a:r>
            <a:r>
              <a:rPr lang="en-US" dirty="0" smtClean="0"/>
              <a:t>last </a:t>
            </a:r>
            <a:r>
              <a:rPr lang="en-US" dirty="0" err="1" smtClean="0"/>
              <a:t>artboards</a:t>
            </a:r>
            <a:r>
              <a:rPr lang="en-US" dirty="0"/>
              <a:t>, you can double-click the name of an </a:t>
            </a:r>
            <a:r>
              <a:rPr lang="en-US" dirty="0" err="1"/>
              <a:t>artboard</a:t>
            </a:r>
            <a:r>
              <a:rPr lang="en-US" dirty="0"/>
              <a:t> in the </a:t>
            </a:r>
            <a:r>
              <a:rPr lang="en-US" dirty="0" err="1"/>
              <a:t>Artboards</a:t>
            </a:r>
            <a:r>
              <a:rPr lang="en-US" dirty="0"/>
              <a:t> panel </a:t>
            </a:r>
            <a:r>
              <a:rPr lang="en-US" dirty="0" smtClean="0"/>
              <a:t>to navigate </a:t>
            </a:r>
            <a:r>
              <a:rPr lang="en-US" dirty="0"/>
              <a:t>to an </a:t>
            </a:r>
            <a:r>
              <a:rPr lang="en-US" dirty="0" err="1"/>
              <a:t>artboard</a:t>
            </a:r>
            <a:r>
              <a:rPr lang="en-US" dirty="0"/>
              <a:t>, or you can use the Navigator panel to drag the proxy </a:t>
            </a:r>
            <a:r>
              <a:rPr lang="en-US" dirty="0" smtClean="0"/>
              <a:t>preview area </a:t>
            </a:r>
            <a:r>
              <a:rPr lang="en-US" dirty="0"/>
              <a:t>to navigate between </a:t>
            </a:r>
            <a:r>
              <a:rPr lang="en-US" dirty="0" err="1"/>
              <a:t>artboards</a:t>
            </a:r>
            <a:r>
              <a:rPr lang="en-US" dirty="0"/>
              <a:t>.</a:t>
            </a:r>
          </a:p>
        </p:txBody>
      </p:sp>
    </p:spTree>
    <p:extLst>
      <p:ext uri="{BB962C8B-B14F-4D97-AF65-F5344CB8AC3E}">
        <p14:creationId xmlns:p14="http://schemas.microsoft.com/office/powerpoint/2010/main" val="41128743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Eight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068671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benefits of using layers when creating artwork.</a:t>
            </a:r>
            <a:endParaRPr lang="en-US" dirty="0"/>
          </a:p>
        </p:txBody>
      </p:sp>
      <p:sp>
        <p:nvSpPr>
          <p:cNvPr id="3" name="Content Placeholder 2"/>
          <p:cNvSpPr>
            <a:spLocks noGrp="1"/>
          </p:cNvSpPr>
          <p:nvPr>
            <p:ph idx="1"/>
          </p:nvPr>
        </p:nvSpPr>
        <p:spPr/>
        <p:txBody>
          <a:bodyPr/>
          <a:lstStyle/>
          <a:p>
            <a:pPr marL="137160" indent="0">
              <a:buNone/>
            </a:pPr>
            <a:r>
              <a:rPr lang="en-US" dirty="0"/>
              <a:t>The benefits of using layers when creating artwork include: protecting artwork </a:t>
            </a:r>
            <a:r>
              <a:rPr lang="en-US" dirty="0" smtClean="0"/>
              <a:t>that you don’t </a:t>
            </a:r>
            <a:r>
              <a:rPr lang="en-US" dirty="0"/>
              <a:t>want to change, hiding artwork that </a:t>
            </a:r>
            <a:r>
              <a:rPr lang="en-US" dirty="0" smtClean="0"/>
              <a:t>you aren’t </a:t>
            </a:r>
            <a:r>
              <a:rPr lang="en-US" dirty="0"/>
              <a:t>working with so that it’s </a:t>
            </a:r>
            <a:r>
              <a:rPr lang="en-US" dirty="0" smtClean="0"/>
              <a:t>not distracting, and </a:t>
            </a:r>
            <a:r>
              <a:rPr lang="en-US" dirty="0"/>
              <a:t>controlling what prints.</a:t>
            </a:r>
          </a:p>
        </p:txBody>
      </p:sp>
    </p:spTree>
    <p:extLst>
      <p:ext uri="{BB962C8B-B14F-4D97-AF65-F5344CB8AC3E}">
        <p14:creationId xmlns:p14="http://schemas.microsoft.com/office/powerpoint/2010/main" val="1585051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hide layers? How do you show individual layers?</a:t>
            </a:r>
            <a:endParaRPr lang="en-US" dirty="0"/>
          </a:p>
        </p:txBody>
      </p:sp>
      <p:sp>
        <p:nvSpPr>
          <p:cNvPr id="3" name="Content Placeholder 2"/>
          <p:cNvSpPr>
            <a:spLocks noGrp="1"/>
          </p:cNvSpPr>
          <p:nvPr>
            <p:ph idx="1"/>
          </p:nvPr>
        </p:nvSpPr>
        <p:spPr/>
        <p:txBody>
          <a:bodyPr/>
          <a:lstStyle/>
          <a:p>
            <a:pPr marL="137160" indent="0">
              <a:buNone/>
            </a:pPr>
            <a:r>
              <a:rPr lang="en-US" dirty="0"/>
              <a:t>To hide a layer, click to deselect the eye icon </a:t>
            </a:r>
            <a:r>
              <a:rPr lang="en-US" dirty="0" smtClean="0"/>
              <a:t>to the </a:t>
            </a:r>
            <a:r>
              <a:rPr lang="en-US" dirty="0"/>
              <a:t>left of the layer name. Select </a:t>
            </a:r>
            <a:r>
              <a:rPr lang="en-US" dirty="0" smtClean="0"/>
              <a:t>the blank</a:t>
            </a:r>
            <a:r>
              <a:rPr lang="en-US" dirty="0"/>
              <a:t>, leftmost column (the Visibility column) to show a layer.</a:t>
            </a:r>
          </a:p>
        </p:txBody>
      </p:sp>
    </p:spTree>
    <p:extLst>
      <p:ext uri="{BB962C8B-B14F-4D97-AF65-F5344CB8AC3E}">
        <p14:creationId xmlns:p14="http://schemas.microsoft.com/office/powerpoint/2010/main" val="26929886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how to reorder layers in a file.</a:t>
            </a:r>
            <a:endParaRPr lang="en-US" dirty="0"/>
          </a:p>
        </p:txBody>
      </p:sp>
      <p:sp>
        <p:nvSpPr>
          <p:cNvPr id="3" name="Content Placeholder 2"/>
          <p:cNvSpPr>
            <a:spLocks noGrp="1"/>
          </p:cNvSpPr>
          <p:nvPr>
            <p:ph idx="1"/>
          </p:nvPr>
        </p:nvSpPr>
        <p:spPr/>
        <p:txBody>
          <a:bodyPr/>
          <a:lstStyle/>
          <a:p>
            <a:pPr marL="137160" indent="0">
              <a:buNone/>
            </a:pPr>
            <a:r>
              <a:rPr lang="en-US" dirty="0"/>
              <a:t>You reorder layers by selecting a layer name in the Layers panel and dragging the </a:t>
            </a:r>
            <a:r>
              <a:rPr lang="en-US" dirty="0" smtClean="0"/>
              <a:t>layer to </a:t>
            </a:r>
            <a:r>
              <a:rPr lang="en-US" dirty="0"/>
              <a:t>its new location. The order of layers in the Layers panel controls the </a:t>
            </a:r>
            <a:r>
              <a:rPr lang="en-US" dirty="0" smtClean="0"/>
              <a:t>document’s layer </a:t>
            </a:r>
            <a:r>
              <a:rPr lang="en-US" dirty="0"/>
              <a:t>order—topmost in the panel is </a:t>
            </a:r>
            <a:r>
              <a:rPr lang="en-US" dirty="0" err="1"/>
              <a:t>frontmost</a:t>
            </a:r>
            <a:r>
              <a:rPr lang="en-US" dirty="0"/>
              <a:t> in the artwork.</a:t>
            </a:r>
          </a:p>
        </p:txBody>
      </p:sp>
    </p:spTree>
    <p:extLst>
      <p:ext uri="{BB962C8B-B14F-4D97-AF65-F5344CB8AC3E}">
        <p14:creationId xmlns:p14="http://schemas.microsoft.com/office/powerpoint/2010/main" val="34497121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How can you lock layers?</a:t>
            </a:r>
            <a:endParaRPr lang="en-US" dirty="0"/>
          </a:p>
        </p:txBody>
      </p:sp>
      <p:sp>
        <p:nvSpPr>
          <p:cNvPr id="3" name="Content Placeholder 2"/>
          <p:cNvSpPr>
            <a:spLocks noGrp="1"/>
          </p:cNvSpPr>
          <p:nvPr>
            <p:ph idx="1"/>
          </p:nvPr>
        </p:nvSpPr>
        <p:spPr/>
        <p:txBody>
          <a:bodyPr/>
          <a:lstStyle/>
          <a:p>
            <a:pPr marL="137160" indent="0">
              <a:buNone/>
            </a:pPr>
            <a:r>
              <a:rPr lang="en-US" dirty="0"/>
              <a:t>You can lock layers in several different ways:</a:t>
            </a:r>
          </a:p>
          <a:p>
            <a:r>
              <a:rPr lang="en-US" dirty="0" smtClean="0"/>
              <a:t> </a:t>
            </a:r>
            <a:r>
              <a:rPr lang="en-US" dirty="0"/>
              <a:t>You can click in the edit column to the left of the layer name. A lock icon </a:t>
            </a:r>
            <a:r>
              <a:rPr lang="en-US" dirty="0" smtClean="0"/>
              <a:t>appears, indicating </a:t>
            </a:r>
            <a:r>
              <a:rPr lang="en-US" dirty="0"/>
              <a:t>that the layer is locked.</a:t>
            </a:r>
          </a:p>
          <a:p>
            <a:r>
              <a:rPr lang="en-US" dirty="0" smtClean="0"/>
              <a:t>You </a:t>
            </a:r>
            <a:r>
              <a:rPr lang="en-US" dirty="0"/>
              <a:t>can choose Lock Others from the Layers panel menu to lock all layers but </a:t>
            </a:r>
            <a:r>
              <a:rPr lang="en-US" dirty="0" smtClean="0"/>
              <a:t>the active </a:t>
            </a:r>
            <a:r>
              <a:rPr lang="en-US" dirty="0"/>
              <a:t>layer.</a:t>
            </a:r>
          </a:p>
          <a:p>
            <a:r>
              <a:rPr lang="en-US" dirty="0" smtClean="0"/>
              <a:t>You </a:t>
            </a:r>
            <a:r>
              <a:rPr lang="en-US" dirty="0"/>
              <a:t>can hide a layer to protect it.</a:t>
            </a:r>
          </a:p>
        </p:txBody>
      </p:sp>
    </p:spTree>
    <p:extLst>
      <p:ext uri="{BB962C8B-B14F-4D97-AF65-F5344CB8AC3E}">
        <p14:creationId xmlns:p14="http://schemas.microsoft.com/office/powerpoint/2010/main" val="42315500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is the purpose of changing the selection color for a layer?</a:t>
            </a:r>
            <a:endParaRPr lang="en-US" dirty="0"/>
          </a:p>
        </p:txBody>
      </p:sp>
      <p:sp>
        <p:nvSpPr>
          <p:cNvPr id="3" name="Content Placeholder 2"/>
          <p:cNvSpPr>
            <a:spLocks noGrp="1"/>
          </p:cNvSpPr>
          <p:nvPr>
            <p:ph idx="1"/>
          </p:nvPr>
        </p:nvSpPr>
        <p:spPr/>
        <p:txBody>
          <a:bodyPr/>
          <a:lstStyle/>
          <a:p>
            <a:pPr marL="137160" indent="0">
              <a:buNone/>
            </a:pPr>
            <a:r>
              <a:rPr lang="en-US" dirty="0" smtClean="0"/>
              <a:t>The selection color </a:t>
            </a:r>
            <a:r>
              <a:rPr lang="en-US" dirty="0"/>
              <a:t>controls how selected anchor points and direction lines </a:t>
            </a:r>
            <a:r>
              <a:rPr lang="en-US" dirty="0" smtClean="0"/>
              <a:t>are displayed </a:t>
            </a:r>
            <a:r>
              <a:rPr lang="en-US" dirty="0"/>
              <a:t>on a layer, and helps you identify the different layers in your document.</a:t>
            </a:r>
          </a:p>
        </p:txBody>
      </p:sp>
    </p:spTree>
    <p:extLst>
      <p:ext uri="{BB962C8B-B14F-4D97-AF65-F5344CB8AC3E}">
        <p14:creationId xmlns:p14="http://schemas.microsoft.com/office/powerpoint/2010/main" val="18919014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happens if you paste a layered file into another file? Why is the Paste Remembers</a:t>
            </a:r>
            <a:br>
              <a:rPr lang="en-US" sz="2800" b="0" dirty="0"/>
            </a:br>
            <a:r>
              <a:rPr lang="en-US" sz="2800" b="0" dirty="0"/>
              <a:t>Layers option useful?</a:t>
            </a:r>
            <a:endParaRPr lang="en-US" sz="2800" dirty="0"/>
          </a:p>
        </p:txBody>
      </p:sp>
      <p:sp>
        <p:nvSpPr>
          <p:cNvPr id="3" name="Content Placeholder 2"/>
          <p:cNvSpPr>
            <a:spLocks noGrp="1"/>
          </p:cNvSpPr>
          <p:nvPr>
            <p:ph idx="1"/>
          </p:nvPr>
        </p:nvSpPr>
        <p:spPr/>
        <p:txBody>
          <a:bodyPr/>
          <a:lstStyle/>
          <a:p>
            <a:pPr marL="137160" indent="0">
              <a:buNone/>
            </a:pPr>
            <a:r>
              <a:rPr lang="en-US" dirty="0"/>
              <a:t>The paste commands paste layered files or objects copied from different layers into </a:t>
            </a:r>
            <a:r>
              <a:rPr lang="en-US" dirty="0" smtClean="0"/>
              <a:t>the active </a:t>
            </a:r>
            <a:r>
              <a:rPr lang="en-US" dirty="0"/>
              <a:t>layer, by default. The Paste Remembers Layers option keeps the original </a:t>
            </a:r>
            <a:r>
              <a:rPr lang="en-US" dirty="0" smtClean="0"/>
              <a:t>layers intact </a:t>
            </a:r>
            <a:r>
              <a:rPr lang="en-US" dirty="0"/>
              <a:t>when the objects are pasted.</a:t>
            </a:r>
          </a:p>
        </p:txBody>
      </p:sp>
    </p:spTree>
    <p:extLst>
      <p:ext uri="{BB962C8B-B14F-4D97-AF65-F5344CB8AC3E}">
        <p14:creationId xmlns:p14="http://schemas.microsoft.com/office/powerpoint/2010/main" val="38314502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move objects from one layer to another?</a:t>
            </a:r>
            <a:endParaRPr lang="en-US" dirty="0"/>
          </a:p>
        </p:txBody>
      </p:sp>
      <p:sp>
        <p:nvSpPr>
          <p:cNvPr id="3" name="Content Placeholder 2"/>
          <p:cNvSpPr>
            <a:spLocks noGrp="1"/>
          </p:cNvSpPr>
          <p:nvPr>
            <p:ph idx="1"/>
          </p:nvPr>
        </p:nvSpPr>
        <p:spPr/>
        <p:txBody>
          <a:bodyPr/>
          <a:lstStyle/>
          <a:p>
            <a:pPr marL="137160" indent="0">
              <a:buNone/>
            </a:pPr>
            <a:r>
              <a:rPr lang="en-US" dirty="0"/>
              <a:t>Select the objects you want to move, and drag the selected-art indicator (to the right </a:t>
            </a:r>
            <a:r>
              <a:rPr lang="en-US" dirty="0" smtClean="0"/>
              <a:t>of the </a:t>
            </a:r>
            <a:r>
              <a:rPr lang="en-US" dirty="0"/>
              <a:t>target icon) to another layer in the Layers panel.</a:t>
            </a:r>
          </a:p>
        </p:txBody>
      </p:sp>
    </p:spTree>
    <p:extLst>
      <p:ext uri="{BB962C8B-B14F-4D97-AF65-F5344CB8AC3E}">
        <p14:creationId xmlns:p14="http://schemas.microsoft.com/office/powerpoint/2010/main" val="18514090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create a layer clipping mask?</a:t>
            </a:r>
            <a:endParaRPr lang="en-US" dirty="0"/>
          </a:p>
        </p:txBody>
      </p:sp>
      <p:sp>
        <p:nvSpPr>
          <p:cNvPr id="3" name="Content Placeholder 2"/>
          <p:cNvSpPr>
            <a:spLocks noGrp="1"/>
          </p:cNvSpPr>
          <p:nvPr>
            <p:ph idx="1"/>
          </p:nvPr>
        </p:nvSpPr>
        <p:spPr/>
        <p:txBody>
          <a:bodyPr/>
          <a:lstStyle/>
          <a:p>
            <a:pPr marL="137160" indent="0">
              <a:buNone/>
            </a:pPr>
            <a:r>
              <a:rPr lang="en-US" dirty="0"/>
              <a:t>Create a clipping mask on a layer by selecting the layer and clicking the </a:t>
            </a:r>
            <a:r>
              <a:rPr lang="en-US" dirty="0" smtClean="0"/>
              <a:t>Make/Release Clipping Mask </a:t>
            </a:r>
            <a:r>
              <a:rPr lang="en-US" dirty="0"/>
              <a:t>button. The topmost object in the layer becomes the clipping mask.</a:t>
            </a:r>
          </a:p>
        </p:txBody>
      </p:sp>
    </p:spTree>
    <p:extLst>
      <p:ext uri="{BB962C8B-B14F-4D97-AF65-F5344CB8AC3E}">
        <p14:creationId xmlns:p14="http://schemas.microsoft.com/office/powerpoint/2010/main" val="8304552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0" dirty="0"/>
              <a:t>How do you apply an effect to a layer? How can you edit that effect?</a:t>
            </a:r>
            <a:endParaRPr lang="en-US" sz="3600" dirty="0"/>
          </a:p>
        </p:txBody>
      </p:sp>
      <p:sp>
        <p:nvSpPr>
          <p:cNvPr id="3" name="Content Placeholder 2"/>
          <p:cNvSpPr>
            <a:spLocks noGrp="1"/>
          </p:cNvSpPr>
          <p:nvPr>
            <p:ph idx="1"/>
          </p:nvPr>
        </p:nvSpPr>
        <p:spPr/>
        <p:txBody>
          <a:bodyPr/>
          <a:lstStyle/>
          <a:p>
            <a:pPr marL="137160" indent="0">
              <a:buNone/>
            </a:pPr>
            <a:r>
              <a:rPr lang="en-US" dirty="0"/>
              <a:t>Click the target icon for the layer to which you want to apply an effect. Then </a:t>
            </a:r>
            <a:r>
              <a:rPr lang="en-US" dirty="0" smtClean="0"/>
              <a:t>choose an </a:t>
            </a:r>
            <a:r>
              <a:rPr lang="en-US" dirty="0"/>
              <a:t>effect from the Effect menu. To edit the effect, make sure that the layer is </a:t>
            </a:r>
            <a:r>
              <a:rPr lang="en-US" dirty="0" smtClean="0"/>
              <a:t>selected, and </a:t>
            </a:r>
            <a:r>
              <a:rPr lang="en-US" dirty="0"/>
              <a:t>then click the name of the effect in </a:t>
            </a:r>
            <a:r>
              <a:rPr lang="en-US" dirty="0" smtClean="0"/>
              <a:t>the Appearance </a:t>
            </a:r>
            <a:r>
              <a:rPr lang="en-US" dirty="0"/>
              <a:t>panel. The effect’s dialog </a:t>
            </a:r>
            <a:r>
              <a:rPr lang="en-US" dirty="0" smtClean="0"/>
              <a:t>box opens</a:t>
            </a:r>
            <a:r>
              <a:rPr lang="en-US" dirty="0"/>
              <a:t>, and you can change the values.</a:t>
            </a:r>
          </a:p>
        </p:txBody>
      </p:sp>
    </p:spTree>
    <p:extLst>
      <p:ext uri="{BB962C8B-B14F-4D97-AF65-F5344CB8AC3E}">
        <p14:creationId xmlns:p14="http://schemas.microsoft.com/office/powerpoint/2010/main" val="390917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How do you save panel locations and visibility preferences?</a:t>
            </a:r>
            <a:endParaRPr lang="en-US" dirty="0"/>
          </a:p>
        </p:txBody>
      </p:sp>
      <p:sp>
        <p:nvSpPr>
          <p:cNvPr id="3" name="Content Placeholder 2"/>
          <p:cNvSpPr>
            <a:spLocks noGrp="1"/>
          </p:cNvSpPr>
          <p:nvPr>
            <p:ph idx="1"/>
          </p:nvPr>
        </p:nvSpPr>
        <p:spPr/>
        <p:txBody>
          <a:bodyPr/>
          <a:lstStyle/>
          <a:p>
            <a:pPr marL="137160" indent="0">
              <a:buNone/>
            </a:pPr>
            <a:r>
              <a:rPr lang="en-US" dirty="0"/>
              <a:t>Choose Window &gt; Workspace &gt; Save Workspace to create custom work areas </a:t>
            </a:r>
            <a:r>
              <a:rPr lang="en-US" dirty="0" smtClean="0"/>
              <a:t>and make </a:t>
            </a:r>
            <a:r>
              <a:rPr lang="en-US" dirty="0"/>
              <a:t>it easier to find the controls that you need.</a:t>
            </a:r>
          </a:p>
        </p:txBody>
      </p:sp>
    </p:spTree>
    <p:extLst>
      <p:ext uri="{BB962C8B-B14F-4D97-AF65-F5344CB8AC3E}">
        <p14:creationId xmlns:p14="http://schemas.microsoft.com/office/powerpoint/2010/main" val="883122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is the purpose of entering isolation mode?</a:t>
            </a:r>
            <a:endParaRPr lang="en-US" dirty="0"/>
          </a:p>
        </p:txBody>
      </p:sp>
      <p:sp>
        <p:nvSpPr>
          <p:cNvPr id="3" name="Content Placeholder 2"/>
          <p:cNvSpPr>
            <a:spLocks noGrp="1"/>
          </p:cNvSpPr>
          <p:nvPr>
            <p:ph idx="1"/>
          </p:nvPr>
        </p:nvSpPr>
        <p:spPr/>
        <p:txBody>
          <a:bodyPr/>
          <a:lstStyle/>
          <a:p>
            <a:pPr marL="137160" indent="0">
              <a:buNone/>
            </a:pPr>
            <a:r>
              <a:rPr lang="en-US" dirty="0"/>
              <a:t>Isolation mode isolates objects so that you can easily select and edit content on a </a:t>
            </a:r>
            <a:r>
              <a:rPr lang="en-US" dirty="0" smtClean="0"/>
              <a:t>single layer </a:t>
            </a:r>
            <a:r>
              <a:rPr lang="en-US" dirty="0"/>
              <a:t>or </a:t>
            </a:r>
            <a:r>
              <a:rPr lang="en-US" dirty="0" err="1"/>
              <a:t>sublayer</a:t>
            </a:r>
            <a:r>
              <a:rPr lang="en-US" dirty="0"/>
              <a:t>.</a:t>
            </a:r>
          </a:p>
        </p:txBody>
      </p:sp>
    </p:spTree>
    <p:extLst>
      <p:ext uri="{BB962C8B-B14F-4D97-AF65-F5344CB8AC3E}">
        <p14:creationId xmlns:p14="http://schemas.microsoft.com/office/powerpoint/2010/main" val="35118348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NINE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626661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smtClean="0"/>
              <a:t>There </a:t>
            </a:r>
            <a:r>
              <a:rPr lang="en-US" sz="3200" b="0" dirty="0"/>
              <a:t>are three preset grids. Describe </a:t>
            </a:r>
            <a:r>
              <a:rPr lang="en-US" sz="3200" b="0" dirty="0" smtClean="0"/>
              <a:t>briefly </a:t>
            </a:r>
            <a:r>
              <a:rPr lang="en-US" sz="3200" b="0" dirty="0"/>
              <a:t>what each could be used for.</a:t>
            </a:r>
            <a:endParaRPr lang="en-US" sz="3200" dirty="0"/>
          </a:p>
        </p:txBody>
      </p:sp>
      <p:sp>
        <p:nvSpPr>
          <p:cNvPr id="3" name="Content Placeholder 2"/>
          <p:cNvSpPr>
            <a:spLocks noGrp="1"/>
          </p:cNvSpPr>
          <p:nvPr>
            <p:ph idx="1"/>
          </p:nvPr>
        </p:nvSpPr>
        <p:spPr/>
        <p:txBody>
          <a:bodyPr>
            <a:normAutofit lnSpcReduction="10000"/>
          </a:bodyPr>
          <a:lstStyle/>
          <a:p>
            <a:pPr marL="137160" indent="0">
              <a:buNone/>
            </a:pPr>
            <a:r>
              <a:rPr lang="en-US" dirty="0"/>
              <a:t>A one-point perspective can be very useful for roads, railway tracks, or </a:t>
            </a:r>
            <a:r>
              <a:rPr lang="en-US" dirty="0" smtClean="0"/>
              <a:t>buildings viewed </a:t>
            </a:r>
            <a:r>
              <a:rPr lang="en-US" dirty="0"/>
              <a:t>so that the front is directly facing the viewer. Two-point perspective is </a:t>
            </a:r>
            <a:r>
              <a:rPr lang="en-US" dirty="0" smtClean="0"/>
              <a:t>useful for </a:t>
            </a:r>
            <a:r>
              <a:rPr lang="en-US" dirty="0"/>
              <a:t>drawing a cube, like a building, or two roads going off into the distance </a:t>
            </a:r>
            <a:r>
              <a:rPr lang="en-US" dirty="0" smtClean="0"/>
              <a:t>and typically </a:t>
            </a:r>
            <a:r>
              <a:rPr lang="en-US" dirty="0"/>
              <a:t>has two vanishing points. </a:t>
            </a:r>
            <a:r>
              <a:rPr lang="en-US" dirty="0" smtClean="0"/>
              <a:t>Three-point perspective </a:t>
            </a:r>
            <a:r>
              <a:rPr lang="en-US" dirty="0"/>
              <a:t>is usually used for </a:t>
            </a:r>
            <a:r>
              <a:rPr lang="en-US" dirty="0" smtClean="0"/>
              <a:t>buildings seen </a:t>
            </a:r>
            <a:r>
              <a:rPr lang="en-US" dirty="0"/>
              <a:t>from above or below. In addition to </a:t>
            </a:r>
            <a:r>
              <a:rPr lang="en-US" dirty="0" smtClean="0"/>
              <a:t>vanishing points </a:t>
            </a:r>
            <a:r>
              <a:rPr lang="en-US" dirty="0"/>
              <a:t>for each wall, there is </a:t>
            </a:r>
            <a:r>
              <a:rPr lang="en-US" dirty="0" smtClean="0"/>
              <a:t>a vanishing </a:t>
            </a:r>
            <a:r>
              <a:rPr lang="en-US" dirty="0"/>
              <a:t>point showing those walls receding </a:t>
            </a:r>
            <a:r>
              <a:rPr lang="en-US" dirty="0" smtClean="0"/>
              <a:t>into the </a:t>
            </a:r>
            <a:r>
              <a:rPr lang="en-US" dirty="0"/>
              <a:t>ground or high in space </a:t>
            </a:r>
            <a:r>
              <a:rPr lang="en-US" dirty="0" smtClean="0"/>
              <a:t>in three-point </a:t>
            </a:r>
            <a:r>
              <a:rPr lang="en-US" dirty="0"/>
              <a:t>perspective.</a:t>
            </a:r>
          </a:p>
        </p:txBody>
      </p:sp>
    </p:spTree>
    <p:extLst>
      <p:ext uri="{BB962C8B-B14F-4D97-AF65-F5344CB8AC3E}">
        <p14:creationId xmlns:p14="http://schemas.microsoft.com/office/powerpoint/2010/main" val="41540833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show or hide the Perspective Grid?</a:t>
            </a:r>
            <a:endParaRPr lang="en-US" dirty="0"/>
          </a:p>
        </p:txBody>
      </p:sp>
      <p:sp>
        <p:nvSpPr>
          <p:cNvPr id="3" name="Content Placeholder 2"/>
          <p:cNvSpPr>
            <a:spLocks noGrp="1"/>
          </p:cNvSpPr>
          <p:nvPr>
            <p:ph idx="1"/>
          </p:nvPr>
        </p:nvSpPr>
        <p:spPr/>
        <p:txBody>
          <a:bodyPr/>
          <a:lstStyle/>
          <a:p>
            <a:pPr marL="137160" indent="0">
              <a:buNone/>
            </a:pPr>
            <a:r>
              <a:rPr lang="en-US" dirty="0"/>
              <a:t>You can hide or show the Perspective Grid by selecting the Perspective Grid </a:t>
            </a:r>
            <a:r>
              <a:rPr lang="en-US" dirty="0" smtClean="0"/>
              <a:t>tool in </a:t>
            </a:r>
            <a:r>
              <a:rPr lang="en-US" dirty="0"/>
              <a:t>the Tools panel, by choosing View &gt; Perspective Grid &gt; Show Grid/Hide </a:t>
            </a:r>
            <a:r>
              <a:rPr lang="en-US" dirty="0" smtClean="0"/>
              <a:t>Grid, or </a:t>
            </a:r>
            <a:r>
              <a:rPr lang="en-US" dirty="0"/>
              <a:t>by pressing </a:t>
            </a:r>
            <a:r>
              <a:rPr lang="en-US" dirty="0" err="1"/>
              <a:t>Ctrl+Shift+I</a:t>
            </a:r>
            <a:r>
              <a:rPr lang="en-US" dirty="0"/>
              <a:t> (Windows) or </a:t>
            </a:r>
            <a:r>
              <a:rPr lang="en-US" dirty="0" err="1"/>
              <a:t>Cmd+Shift+I</a:t>
            </a:r>
            <a:r>
              <a:rPr lang="en-US" dirty="0"/>
              <a:t> (Mac OS).</a:t>
            </a:r>
          </a:p>
        </p:txBody>
      </p:sp>
    </p:spTree>
    <p:extLst>
      <p:ext uri="{BB962C8B-B14F-4D97-AF65-F5344CB8AC3E}">
        <p14:creationId xmlns:p14="http://schemas.microsoft.com/office/powerpoint/2010/main" val="17112633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Before drawing content on a grid plane, what must be done to ensure that the object is</a:t>
            </a:r>
            <a:br>
              <a:rPr lang="en-US" sz="2800" b="0" dirty="0"/>
            </a:br>
            <a:r>
              <a:rPr lang="en-US" sz="2800" b="0" dirty="0"/>
              <a:t>on the correct grid plane?</a:t>
            </a:r>
            <a:endParaRPr lang="en-US" sz="2800" dirty="0"/>
          </a:p>
        </p:txBody>
      </p:sp>
      <p:sp>
        <p:nvSpPr>
          <p:cNvPr id="3" name="Content Placeholder 2"/>
          <p:cNvSpPr>
            <a:spLocks noGrp="1"/>
          </p:cNvSpPr>
          <p:nvPr>
            <p:ph idx="1"/>
          </p:nvPr>
        </p:nvSpPr>
        <p:spPr/>
        <p:txBody>
          <a:bodyPr/>
          <a:lstStyle/>
          <a:p>
            <a:pPr marL="137160" indent="0">
              <a:buNone/>
            </a:pPr>
            <a:r>
              <a:rPr lang="en-US" dirty="0" smtClean="0"/>
              <a:t>The </a:t>
            </a:r>
            <a:r>
              <a:rPr lang="en-US" dirty="0"/>
              <a:t>correct grid plane must be selected </a:t>
            </a:r>
            <a:r>
              <a:rPr lang="en-US" dirty="0" smtClean="0"/>
              <a:t>by choosing </a:t>
            </a:r>
            <a:r>
              <a:rPr lang="en-US" dirty="0"/>
              <a:t>it in the Plane Switching </a:t>
            </a:r>
            <a:r>
              <a:rPr lang="en-US" dirty="0" smtClean="0"/>
              <a:t>Widget, by </a:t>
            </a:r>
            <a:r>
              <a:rPr lang="en-US" dirty="0"/>
              <a:t>using the following keyboard commands: Left Grid (1), Horizontal Grid (2), </a:t>
            </a:r>
            <a:r>
              <a:rPr lang="en-US" dirty="0" smtClean="0"/>
              <a:t>Right Grid </a:t>
            </a:r>
            <a:r>
              <a:rPr lang="en-US" dirty="0"/>
              <a:t>(3), or No Active Grid (4), or </a:t>
            </a:r>
            <a:r>
              <a:rPr lang="en-US" dirty="0" smtClean="0"/>
              <a:t>selecting content </a:t>
            </a:r>
            <a:r>
              <a:rPr lang="en-US" dirty="0"/>
              <a:t>on the grid you want to </a:t>
            </a:r>
            <a:r>
              <a:rPr lang="en-US" dirty="0" smtClean="0"/>
              <a:t>choose with </a:t>
            </a:r>
            <a:r>
              <a:rPr lang="en-US" dirty="0"/>
              <a:t>the Perspective Selection tool</a:t>
            </a:r>
          </a:p>
        </p:txBody>
      </p:sp>
    </p:spTree>
    <p:extLst>
      <p:ext uri="{BB962C8B-B14F-4D97-AF65-F5344CB8AC3E}">
        <p14:creationId xmlns:p14="http://schemas.microsoft.com/office/powerpoint/2010/main" val="14608018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a:t>Describe the steps required to move content from one grid plane to another.</a:t>
            </a:r>
            <a:endParaRPr lang="en-US" sz="3200" dirty="0"/>
          </a:p>
        </p:txBody>
      </p:sp>
      <p:sp>
        <p:nvSpPr>
          <p:cNvPr id="3" name="Content Placeholder 2"/>
          <p:cNvSpPr>
            <a:spLocks noGrp="1"/>
          </p:cNvSpPr>
          <p:nvPr>
            <p:ph idx="1"/>
          </p:nvPr>
        </p:nvSpPr>
        <p:spPr/>
        <p:txBody>
          <a:bodyPr/>
          <a:lstStyle/>
          <a:p>
            <a:pPr marL="137160" indent="0">
              <a:buNone/>
            </a:pPr>
            <a:r>
              <a:rPr lang="en-US" dirty="0"/>
              <a:t>With the object(s) selected, begin dragging them, without releasing the mouse </a:t>
            </a:r>
            <a:r>
              <a:rPr lang="en-US" dirty="0" smtClean="0"/>
              <a:t>button yet</a:t>
            </a:r>
            <a:r>
              <a:rPr lang="en-US" dirty="0"/>
              <a:t>. Press the number 1, 2, 3, or 4 key</a:t>
            </a:r>
            <a:r>
              <a:rPr lang="en-US" dirty="0" smtClean="0"/>
              <a:t>, (</a:t>
            </a:r>
            <a:r>
              <a:rPr lang="en-US" dirty="0"/>
              <a:t>depending on </a:t>
            </a:r>
            <a:r>
              <a:rPr lang="en-US" dirty="0" smtClean="0"/>
              <a:t>which grid </a:t>
            </a:r>
            <a:r>
              <a:rPr lang="en-US" dirty="0"/>
              <a:t>you intend to </a:t>
            </a:r>
            <a:r>
              <a:rPr lang="en-US" dirty="0" smtClean="0"/>
              <a:t>attach the </a:t>
            </a:r>
            <a:r>
              <a:rPr lang="en-US" dirty="0"/>
              <a:t>object(s) to) to switch to the grid plane of your choice.</a:t>
            </a:r>
          </a:p>
        </p:txBody>
      </p:sp>
    </p:spTree>
    <p:extLst>
      <p:ext uri="{BB962C8B-B14F-4D97-AF65-F5344CB8AC3E}">
        <p14:creationId xmlns:p14="http://schemas.microsoft.com/office/powerpoint/2010/main" val="41038526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does double-clicking a grid plane control allow you to do?</a:t>
            </a:r>
            <a:endParaRPr lang="en-US" dirty="0"/>
          </a:p>
        </p:txBody>
      </p:sp>
      <p:sp>
        <p:nvSpPr>
          <p:cNvPr id="3" name="Content Placeholder 2"/>
          <p:cNvSpPr>
            <a:spLocks noGrp="1"/>
          </p:cNvSpPr>
          <p:nvPr>
            <p:ph idx="1"/>
          </p:nvPr>
        </p:nvSpPr>
        <p:spPr/>
        <p:txBody>
          <a:bodyPr/>
          <a:lstStyle/>
          <a:p>
            <a:pPr marL="137160" indent="0">
              <a:buNone/>
            </a:pPr>
            <a:r>
              <a:rPr lang="en-US" dirty="0"/>
              <a:t>Double-clicking a grid plane control allows you to move the plane. You can </a:t>
            </a:r>
            <a:r>
              <a:rPr lang="en-US" dirty="0" smtClean="0"/>
              <a:t>specify whether </a:t>
            </a:r>
            <a:r>
              <a:rPr lang="en-US" dirty="0"/>
              <a:t>to move the content associated with the plane, and whether to copy </a:t>
            </a:r>
            <a:r>
              <a:rPr lang="en-US" dirty="0" smtClean="0"/>
              <a:t>the content </a:t>
            </a:r>
            <a:r>
              <a:rPr lang="en-US" dirty="0"/>
              <a:t>as the plane moves.</a:t>
            </a:r>
          </a:p>
        </p:txBody>
      </p:sp>
    </p:spTree>
    <p:extLst>
      <p:ext uri="{BB962C8B-B14F-4D97-AF65-F5344CB8AC3E}">
        <p14:creationId xmlns:p14="http://schemas.microsoft.com/office/powerpoint/2010/main" val="18290933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move an object perpendicular to the grid?</a:t>
            </a:r>
            <a:endParaRPr lang="en-US" dirty="0"/>
          </a:p>
        </p:txBody>
      </p:sp>
      <p:sp>
        <p:nvSpPr>
          <p:cNvPr id="3" name="Content Placeholder 2"/>
          <p:cNvSpPr>
            <a:spLocks noGrp="1"/>
          </p:cNvSpPr>
          <p:nvPr>
            <p:ph idx="1"/>
          </p:nvPr>
        </p:nvSpPr>
        <p:spPr/>
        <p:txBody>
          <a:bodyPr/>
          <a:lstStyle/>
          <a:p>
            <a:pPr marL="137160" indent="0">
              <a:buNone/>
            </a:pPr>
            <a:r>
              <a:rPr lang="en-US" dirty="0"/>
              <a:t>With the Perspective Selection tool, hold down the number 5 key, and drag the </a:t>
            </a:r>
            <a:r>
              <a:rPr lang="en-US" dirty="0" smtClean="0"/>
              <a:t>object perpendicular </a:t>
            </a:r>
            <a:r>
              <a:rPr lang="en-US" dirty="0"/>
              <a:t>to the plane.</a:t>
            </a:r>
          </a:p>
        </p:txBody>
      </p:sp>
    </p:spTree>
    <p:extLst>
      <p:ext uri="{BB962C8B-B14F-4D97-AF65-F5344CB8AC3E}">
        <p14:creationId xmlns:p14="http://schemas.microsoft.com/office/powerpoint/2010/main" val="21894891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TEN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458785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What is a gradient fill?</a:t>
            </a:r>
            <a:endParaRPr lang="en-US" dirty="0"/>
          </a:p>
        </p:txBody>
      </p:sp>
      <p:sp>
        <p:nvSpPr>
          <p:cNvPr id="3" name="Content Placeholder 2"/>
          <p:cNvSpPr>
            <a:spLocks noGrp="1"/>
          </p:cNvSpPr>
          <p:nvPr>
            <p:ph idx="1"/>
          </p:nvPr>
        </p:nvSpPr>
        <p:spPr/>
        <p:txBody>
          <a:bodyPr/>
          <a:lstStyle/>
          <a:p>
            <a:pPr marL="137160" indent="0">
              <a:buNone/>
            </a:pPr>
            <a:r>
              <a:rPr lang="en-US" dirty="0"/>
              <a:t>A gradient fill is a graduated blend between two or more colors, or between tints of </a:t>
            </a:r>
            <a:r>
              <a:rPr lang="en-US" dirty="0" smtClean="0"/>
              <a:t>the same </a:t>
            </a:r>
            <a:r>
              <a:rPr lang="en-US" dirty="0"/>
              <a:t>color.</a:t>
            </a:r>
          </a:p>
        </p:txBody>
      </p:sp>
    </p:spTree>
    <p:extLst>
      <p:ext uri="{BB962C8B-B14F-4D97-AF65-F5344CB8AC3E}">
        <p14:creationId xmlns:p14="http://schemas.microsoft.com/office/powerpoint/2010/main" val="2636493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how arranging Document windows can be helpful.</a:t>
            </a:r>
            <a:endParaRPr lang="en-US" dirty="0"/>
          </a:p>
        </p:txBody>
      </p:sp>
      <p:sp>
        <p:nvSpPr>
          <p:cNvPr id="3" name="Content Placeholder 2"/>
          <p:cNvSpPr>
            <a:spLocks noGrp="1"/>
          </p:cNvSpPr>
          <p:nvPr>
            <p:ph idx="1"/>
          </p:nvPr>
        </p:nvSpPr>
        <p:spPr/>
        <p:txBody>
          <a:bodyPr/>
          <a:lstStyle/>
          <a:p>
            <a:pPr marL="137160" indent="0">
              <a:buNone/>
            </a:pPr>
            <a:r>
              <a:rPr lang="en-US" dirty="0"/>
              <a:t>Arranging Document windows allows you to tile windows or cascade </a:t>
            </a:r>
            <a:r>
              <a:rPr lang="en-US" dirty="0" smtClean="0"/>
              <a:t>document groups</a:t>
            </a:r>
            <a:r>
              <a:rPr lang="en-US" dirty="0"/>
              <a:t>. This can be useful if you are working on multiple Illustrator files and you </a:t>
            </a:r>
            <a:r>
              <a:rPr lang="en-US" dirty="0" smtClean="0"/>
              <a:t>need to </a:t>
            </a:r>
            <a:r>
              <a:rPr lang="en-US" dirty="0"/>
              <a:t>compare or share content between them.</a:t>
            </a:r>
          </a:p>
        </p:txBody>
      </p:sp>
    </p:spTree>
    <p:extLst>
      <p:ext uri="{BB962C8B-B14F-4D97-AF65-F5344CB8AC3E}">
        <p14:creationId xmlns:p14="http://schemas.microsoft.com/office/powerpoint/2010/main" val="35137756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to fill a selected object with a gradient.</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a:t>Select an object and do one of the following:</a:t>
            </a:r>
          </a:p>
          <a:p>
            <a:r>
              <a:rPr lang="en-US" dirty="0" smtClean="0"/>
              <a:t>Click </a:t>
            </a:r>
            <a:r>
              <a:rPr lang="en-US" dirty="0"/>
              <a:t>the Gradient box in the Tools panel to fill an object with the default </a:t>
            </a:r>
            <a:r>
              <a:rPr lang="en-US" dirty="0" smtClean="0"/>
              <a:t>white-</a:t>
            </a:r>
            <a:r>
              <a:rPr lang="en-US" dirty="0" err="1" smtClean="0"/>
              <a:t>toblack</a:t>
            </a:r>
            <a:r>
              <a:rPr lang="en-US" dirty="0" smtClean="0"/>
              <a:t> gradient </a:t>
            </a:r>
            <a:r>
              <a:rPr lang="en-US" dirty="0"/>
              <a:t>or with the last selected gradient.</a:t>
            </a:r>
          </a:p>
          <a:p>
            <a:r>
              <a:rPr lang="en-US" dirty="0" smtClean="0"/>
              <a:t>Click </a:t>
            </a:r>
            <a:r>
              <a:rPr lang="en-US" dirty="0"/>
              <a:t>a gradient swatch in the Swatches panel.</a:t>
            </a:r>
          </a:p>
          <a:p>
            <a:r>
              <a:rPr lang="en-US" dirty="0" smtClean="0"/>
              <a:t>Make </a:t>
            </a:r>
            <a:r>
              <a:rPr lang="en-US" dirty="0"/>
              <a:t>a new gradient by clicking a gradient swatch in the Swatches panel and </a:t>
            </a:r>
            <a:r>
              <a:rPr lang="en-US" dirty="0" smtClean="0"/>
              <a:t>mixing your </a:t>
            </a:r>
            <a:r>
              <a:rPr lang="en-US" dirty="0"/>
              <a:t>own in the Gradient panel.</a:t>
            </a:r>
          </a:p>
          <a:p>
            <a:r>
              <a:rPr lang="en-US" dirty="0" smtClean="0"/>
              <a:t>Use </a:t>
            </a:r>
            <a:r>
              <a:rPr lang="en-US" dirty="0"/>
              <a:t>the Eyedropper tool to sample a gradient from an object in your artwork, </a:t>
            </a:r>
            <a:r>
              <a:rPr lang="en-US" dirty="0" smtClean="0"/>
              <a:t>and then </a:t>
            </a:r>
            <a:r>
              <a:rPr lang="en-US" dirty="0"/>
              <a:t>apply it to the selected object.</a:t>
            </a:r>
          </a:p>
        </p:txBody>
      </p:sp>
    </p:spTree>
    <p:extLst>
      <p:ext uri="{BB962C8B-B14F-4D97-AF65-F5344CB8AC3E}">
        <p14:creationId xmlns:p14="http://schemas.microsoft.com/office/powerpoint/2010/main" val="15491386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is the difference between a gradient fill and a blend?</a:t>
            </a:r>
            <a:br>
              <a:rPr lang="en-US" b="0" dirty="0"/>
            </a:br>
            <a:endParaRPr lang="en-US" dirty="0"/>
          </a:p>
        </p:txBody>
      </p:sp>
      <p:sp>
        <p:nvSpPr>
          <p:cNvPr id="3" name="Content Placeholder 2"/>
          <p:cNvSpPr>
            <a:spLocks noGrp="1"/>
          </p:cNvSpPr>
          <p:nvPr>
            <p:ph idx="1"/>
          </p:nvPr>
        </p:nvSpPr>
        <p:spPr/>
        <p:txBody>
          <a:bodyPr/>
          <a:lstStyle/>
          <a:p>
            <a:pPr marL="137160" indent="0">
              <a:buNone/>
            </a:pPr>
            <a:r>
              <a:rPr lang="en-US" dirty="0"/>
              <a:t>The difference between a gradient fill and a blend is the way that colors </a:t>
            </a:r>
            <a:r>
              <a:rPr lang="en-US" dirty="0" smtClean="0"/>
              <a:t>combine together—colors </a:t>
            </a:r>
            <a:r>
              <a:rPr lang="en-US" dirty="0"/>
              <a:t>blend together within a gradient fill and between objects in a blend.</a:t>
            </a:r>
          </a:p>
        </p:txBody>
      </p:sp>
    </p:spTree>
    <p:extLst>
      <p:ext uri="{BB962C8B-B14F-4D97-AF65-F5344CB8AC3E}">
        <p14:creationId xmlns:p14="http://schemas.microsoft.com/office/powerpoint/2010/main" val="23480117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adjust the blend between colors in a gradient?</a:t>
            </a:r>
            <a:endParaRPr lang="en-US" dirty="0"/>
          </a:p>
        </p:txBody>
      </p:sp>
      <p:sp>
        <p:nvSpPr>
          <p:cNvPr id="3" name="Content Placeholder 2"/>
          <p:cNvSpPr>
            <a:spLocks noGrp="1"/>
          </p:cNvSpPr>
          <p:nvPr>
            <p:ph idx="1"/>
          </p:nvPr>
        </p:nvSpPr>
        <p:spPr/>
        <p:txBody>
          <a:bodyPr/>
          <a:lstStyle/>
          <a:p>
            <a:pPr marL="137160" indent="0">
              <a:buNone/>
            </a:pPr>
            <a:r>
              <a:rPr lang="en-US" dirty="0"/>
              <a:t>You drag the diamond icons or color stops of the gradient in the Gradient panel.</a:t>
            </a:r>
          </a:p>
        </p:txBody>
      </p:sp>
    </p:spTree>
    <p:extLst>
      <p:ext uri="{BB962C8B-B14F-4D97-AF65-F5344CB8AC3E}">
        <p14:creationId xmlns:p14="http://schemas.microsoft.com/office/powerpoint/2010/main" val="21291998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you can add colors to a gradient.</a:t>
            </a:r>
            <a:endParaRPr lang="en-US" dirty="0"/>
          </a:p>
        </p:txBody>
      </p:sp>
      <p:sp>
        <p:nvSpPr>
          <p:cNvPr id="3" name="Content Placeholder 2"/>
          <p:cNvSpPr>
            <a:spLocks noGrp="1"/>
          </p:cNvSpPr>
          <p:nvPr>
            <p:ph idx="1"/>
          </p:nvPr>
        </p:nvSpPr>
        <p:spPr/>
        <p:txBody>
          <a:bodyPr>
            <a:normAutofit/>
          </a:bodyPr>
          <a:lstStyle/>
          <a:p>
            <a:pPr marL="137160" indent="0">
              <a:buNone/>
            </a:pPr>
            <a:r>
              <a:rPr lang="en-US" dirty="0"/>
              <a:t>In the Gradient panel, click beneath the gradient bar to add a gradient stop to the gradient. Then use the Color panel to mix a new color or, in the Swatches panel, </a:t>
            </a:r>
            <a:r>
              <a:rPr lang="en-US" dirty="0" smtClean="0"/>
              <a:t>Alt-click </a:t>
            </a:r>
            <a:r>
              <a:rPr lang="en-US" dirty="0"/>
              <a:t>(Windows) or Option-click (Mac OS) a color swatch. You can select the</a:t>
            </a:r>
          </a:p>
          <a:p>
            <a:pPr marL="137160" indent="0">
              <a:buNone/>
            </a:pPr>
            <a:r>
              <a:rPr lang="en-US" dirty="0"/>
              <a:t>Gradient tool in the Tools panel and position the pointer over the </a:t>
            </a:r>
            <a:r>
              <a:rPr lang="en-US" dirty="0" smtClean="0"/>
              <a:t>gradient-filled object</a:t>
            </a:r>
            <a:r>
              <a:rPr lang="en-US" dirty="0"/>
              <a:t>. You can also click beneath the gradient slider that appears in the </a:t>
            </a:r>
            <a:r>
              <a:rPr lang="en-US" dirty="0" smtClean="0"/>
              <a:t>Gradient panel </a:t>
            </a:r>
            <a:r>
              <a:rPr lang="en-US" dirty="0"/>
              <a:t>or in the artwork with the Gradient tool selected, to add a color stop.</a:t>
            </a:r>
          </a:p>
        </p:txBody>
      </p:sp>
    </p:spTree>
    <p:extLst>
      <p:ext uri="{BB962C8B-B14F-4D97-AF65-F5344CB8AC3E}">
        <p14:creationId xmlns:p14="http://schemas.microsoft.com/office/powerpoint/2010/main" val="29436107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adjust the direction of a gradient?</a:t>
            </a:r>
            <a:endParaRPr lang="en-US" dirty="0"/>
          </a:p>
        </p:txBody>
      </p:sp>
      <p:sp>
        <p:nvSpPr>
          <p:cNvPr id="3" name="Content Placeholder 2"/>
          <p:cNvSpPr>
            <a:spLocks noGrp="1"/>
          </p:cNvSpPr>
          <p:nvPr>
            <p:ph idx="1"/>
          </p:nvPr>
        </p:nvSpPr>
        <p:spPr/>
        <p:txBody>
          <a:bodyPr/>
          <a:lstStyle/>
          <a:p>
            <a:pPr marL="137160" indent="0">
              <a:buNone/>
            </a:pPr>
            <a:r>
              <a:rPr lang="en-US" dirty="0"/>
              <a:t>Drag with the Gradient tool to adjust the direction of a gradient. Dragging a </a:t>
            </a:r>
            <a:r>
              <a:rPr lang="en-US" dirty="0" smtClean="0"/>
              <a:t>long distance </a:t>
            </a:r>
            <a:r>
              <a:rPr lang="en-US" dirty="0"/>
              <a:t>changes colors gradually; dragging a short distance makes the color </a:t>
            </a:r>
            <a:r>
              <a:rPr lang="en-US" dirty="0" smtClean="0"/>
              <a:t>change more </a:t>
            </a:r>
            <a:r>
              <a:rPr lang="en-US" dirty="0"/>
              <a:t>abrupt. You can also rotate the gradient using the Gradient tool, and change </a:t>
            </a:r>
            <a:r>
              <a:rPr lang="en-US" dirty="0" smtClean="0"/>
              <a:t>the radius</a:t>
            </a:r>
            <a:r>
              <a:rPr lang="en-US" dirty="0"/>
              <a:t>, aspect ratio, and starting point.</a:t>
            </a:r>
          </a:p>
        </p:txBody>
      </p:sp>
    </p:spTree>
    <p:extLst>
      <p:ext uri="{BB962C8B-B14F-4D97-AF65-F5344CB8AC3E}">
        <p14:creationId xmlns:p14="http://schemas.microsoft.com/office/powerpoint/2010/main" val="1572752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Describe two ways to blend the shapes and colors of objects.</a:t>
            </a:r>
            <a:endParaRPr lang="en-US" dirty="0"/>
          </a:p>
        </p:txBody>
      </p:sp>
      <p:sp>
        <p:nvSpPr>
          <p:cNvPr id="3" name="Content Placeholder 2"/>
          <p:cNvSpPr>
            <a:spLocks noGrp="1"/>
          </p:cNvSpPr>
          <p:nvPr>
            <p:ph idx="1"/>
          </p:nvPr>
        </p:nvSpPr>
        <p:spPr/>
        <p:txBody>
          <a:bodyPr>
            <a:normAutofit lnSpcReduction="10000"/>
          </a:bodyPr>
          <a:lstStyle/>
          <a:p>
            <a:pPr marL="137160" indent="0">
              <a:buNone/>
            </a:pPr>
            <a:r>
              <a:rPr lang="en-US" dirty="0"/>
              <a:t>You can blend the shapes and colors of objects by doing one of the following:</a:t>
            </a:r>
          </a:p>
          <a:p>
            <a:r>
              <a:rPr lang="en-US" dirty="0" smtClean="0"/>
              <a:t>Clicking </a:t>
            </a:r>
            <a:r>
              <a:rPr lang="en-US" dirty="0"/>
              <a:t>each object with the Blend tool to create a blend of intermediate </a:t>
            </a:r>
            <a:r>
              <a:rPr lang="en-US" dirty="0" smtClean="0"/>
              <a:t>steps between </a:t>
            </a:r>
            <a:r>
              <a:rPr lang="en-US" dirty="0"/>
              <a:t>the objects, according to preset blend options.</a:t>
            </a:r>
          </a:p>
          <a:p>
            <a:r>
              <a:rPr lang="en-US" dirty="0" smtClean="0"/>
              <a:t>Selecting </a:t>
            </a:r>
            <a:r>
              <a:rPr lang="en-US" dirty="0"/>
              <a:t>the objects and choosing Object &gt; Blend &gt; Blend Options to set </a:t>
            </a:r>
            <a:r>
              <a:rPr lang="en-US" dirty="0" smtClean="0"/>
              <a:t>the number </a:t>
            </a:r>
            <a:r>
              <a:rPr lang="en-US" dirty="0"/>
              <a:t>of intermediate steps, and then choosing Object &gt; Blend &gt; Make to </a:t>
            </a:r>
            <a:r>
              <a:rPr lang="en-US" dirty="0" smtClean="0"/>
              <a:t>create the </a:t>
            </a:r>
            <a:r>
              <a:rPr lang="en-US" dirty="0"/>
              <a:t>blend.</a:t>
            </a:r>
          </a:p>
          <a:p>
            <a:pPr marL="137160" indent="0">
              <a:buNone/>
            </a:pPr>
            <a:r>
              <a:rPr lang="en-US" dirty="0"/>
              <a:t>Objects that have painted strokes blend differently than those with no strokes.</a:t>
            </a:r>
          </a:p>
        </p:txBody>
      </p:sp>
    </p:spTree>
    <p:extLst>
      <p:ext uri="{BB962C8B-B14F-4D97-AF65-F5344CB8AC3E}">
        <p14:creationId xmlns:p14="http://schemas.microsoft.com/office/powerpoint/2010/main" val="3698321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is the difference between selecting a smooth color blend and specifying the</a:t>
            </a:r>
            <a:br>
              <a:rPr lang="en-US" sz="2800" b="0" dirty="0"/>
            </a:br>
            <a:r>
              <a:rPr lang="en-US" sz="2800" b="0" dirty="0"/>
              <a:t>number of steps in a blend?</a:t>
            </a:r>
            <a:endParaRPr lang="en-US" sz="2800" dirty="0"/>
          </a:p>
        </p:txBody>
      </p:sp>
      <p:sp>
        <p:nvSpPr>
          <p:cNvPr id="3" name="Content Placeholder 2"/>
          <p:cNvSpPr>
            <a:spLocks noGrp="1"/>
          </p:cNvSpPr>
          <p:nvPr>
            <p:ph idx="1"/>
          </p:nvPr>
        </p:nvSpPr>
        <p:spPr/>
        <p:txBody>
          <a:bodyPr/>
          <a:lstStyle/>
          <a:p>
            <a:pPr marL="137160" indent="0">
              <a:buNone/>
            </a:pPr>
            <a:r>
              <a:rPr lang="en-US" dirty="0"/>
              <a:t>When you choose Smooth Color blend, Illustrator automatically calculates </a:t>
            </a:r>
            <a:r>
              <a:rPr lang="en-US" dirty="0" smtClean="0"/>
              <a:t>the number of intermediate </a:t>
            </a:r>
            <a:r>
              <a:rPr lang="en-US" dirty="0"/>
              <a:t>steps necessary to create </a:t>
            </a:r>
            <a:r>
              <a:rPr lang="en-US" dirty="0" smtClean="0"/>
              <a:t>a seamlessly </a:t>
            </a:r>
            <a:r>
              <a:rPr lang="en-US" dirty="0"/>
              <a:t>smooth blend </a:t>
            </a:r>
            <a:r>
              <a:rPr lang="en-US" dirty="0" smtClean="0"/>
              <a:t>between the </a:t>
            </a:r>
            <a:r>
              <a:rPr lang="en-US" dirty="0"/>
              <a:t>selected objects. Specifying the number of steps lets you determine how </a:t>
            </a:r>
            <a:r>
              <a:rPr lang="en-US" dirty="0" smtClean="0"/>
              <a:t>many intermediate </a:t>
            </a:r>
            <a:r>
              <a:rPr lang="en-US" dirty="0"/>
              <a:t>steps are visible in the blend. You can also specify the distance </a:t>
            </a:r>
            <a:r>
              <a:rPr lang="en-US" dirty="0" smtClean="0"/>
              <a:t>between intermediate </a:t>
            </a:r>
            <a:r>
              <a:rPr lang="en-US" dirty="0"/>
              <a:t>steps in the blend.</a:t>
            </a:r>
          </a:p>
        </p:txBody>
      </p:sp>
    </p:spTree>
    <p:extLst>
      <p:ext uri="{BB962C8B-B14F-4D97-AF65-F5344CB8AC3E}">
        <p14:creationId xmlns:p14="http://schemas.microsoft.com/office/powerpoint/2010/main" val="18704987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How do you adjust the shapes or colors in the blend? How do you adjust the path of</a:t>
            </a:r>
            <a:br>
              <a:rPr lang="en-US" sz="2800" b="0" dirty="0"/>
            </a:br>
            <a:r>
              <a:rPr lang="en-US" sz="2800" b="0" dirty="0"/>
              <a:t>the blend?</a:t>
            </a:r>
            <a:endParaRPr lang="en-US" sz="2800" dirty="0"/>
          </a:p>
        </p:txBody>
      </p:sp>
      <p:sp>
        <p:nvSpPr>
          <p:cNvPr id="3" name="Content Placeholder 2"/>
          <p:cNvSpPr>
            <a:spLocks noGrp="1"/>
          </p:cNvSpPr>
          <p:nvPr>
            <p:ph idx="1"/>
          </p:nvPr>
        </p:nvSpPr>
        <p:spPr/>
        <p:txBody>
          <a:bodyPr/>
          <a:lstStyle/>
          <a:p>
            <a:pPr marL="137160" indent="0">
              <a:buNone/>
            </a:pPr>
            <a:r>
              <a:rPr lang="en-US" dirty="0"/>
              <a:t>You can use the Direct Selection tool to select and adjust the shape of </a:t>
            </a:r>
            <a:r>
              <a:rPr lang="en-US"/>
              <a:t>an </a:t>
            </a:r>
            <a:r>
              <a:rPr lang="en-US" smtClean="0"/>
              <a:t>original object</a:t>
            </a:r>
            <a:r>
              <a:rPr lang="en-US" dirty="0"/>
              <a:t>, thus changing the shape of the blend. You can change the colors of the </a:t>
            </a:r>
            <a:r>
              <a:rPr lang="en-US" dirty="0" smtClean="0"/>
              <a:t>original objects </a:t>
            </a:r>
            <a:r>
              <a:rPr lang="en-US" dirty="0"/>
              <a:t>to adjust the intermediate colors in the blend. Use the Convert Anchor </a:t>
            </a:r>
            <a:r>
              <a:rPr lang="en-US" dirty="0" smtClean="0"/>
              <a:t>Point tool </a:t>
            </a:r>
            <a:r>
              <a:rPr lang="en-US" dirty="0"/>
              <a:t>to change the shape of the path, or spine, of the blend by dragging anchor </a:t>
            </a:r>
            <a:r>
              <a:rPr lang="en-US" dirty="0" smtClean="0"/>
              <a:t>points or </a:t>
            </a:r>
            <a:r>
              <a:rPr lang="en-US" dirty="0"/>
              <a:t>direction handles on the spine.</a:t>
            </a:r>
          </a:p>
        </p:txBody>
      </p:sp>
    </p:spTree>
    <p:extLst>
      <p:ext uri="{BB962C8B-B14F-4D97-AF65-F5344CB8AC3E}">
        <p14:creationId xmlns:p14="http://schemas.microsoft.com/office/powerpoint/2010/main" val="28461205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ELEVEN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593006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 </a:t>
            </a:r>
            <a:r>
              <a:rPr lang="en-US" sz="3200" b="0" dirty="0"/>
              <a:t>Describe each of the five brush types: Art, Calligraphic, Pattern, Bristle, and Scatter.</a:t>
            </a:r>
            <a:endParaRPr lang="en-US" sz="3200" dirty="0"/>
          </a:p>
        </p:txBody>
      </p:sp>
      <p:sp>
        <p:nvSpPr>
          <p:cNvPr id="3" name="Content Placeholder 2"/>
          <p:cNvSpPr>
            <a:spLocks noGrp="1"/>
          </p:cNvSpPr>
          <p:nvPr>
            <p:ph idx="1"/>
          </p:nvPr>
        </p:nvSpPr>
        <p:spPr/>
        <p:txBody>
          <a:bodyPr>
            <a:normAutofit/>
          </a:bodyPr>
          <a:lstStyle/>
          <a:p>
            <a:pPr marL="137160" indent="0">
              <a:buNone/>
            </a:pPr>
            <a:r>
              <a:rPr lang="en-US" sz="1600" dirty="0"/>
              <a:t>The following are the five brush types:</a:t>
            </a:r>
          </a:p>
          <a:p>
            <a:r>
              <a:rPr lang="en-US" sz="1600" dirty="0" smtClean="0"/>
              <a:t>Art </a:t>
            </a:r>
            <a:r>
              <a:rPr lang="en-US" sz="1600" dirty="0"/>
              <a:t>brushes stretch artwork evenly along a path. Art brushes include strokes that</a:t>
            </a:r>
          </a:p>
          <a:p>
            <a:pPr marL="137160" indent="0">
              <a:buNone/>
            </a:pPr>
            <a:r>
              <a:rPr lang="en-US" sz="1600" dirty="0"/>
              <a:t>resemble graphic media, such as the Charcoal-Feather brush used to create the</a:t>
            </a:r>
          </a:p>
          <a:p>
            <a:pPr marL="137160" indent="0">
              <a:buNone/>
            </a:pPr>
            <a:r>
              <a:rPr lang="en-US" sz="1600" dirty="0"/>
              <a:t>tree. Art brushes also include objects, such as the Arrow brush.</a:t>
            </a:r>
          </a:p>
          <a:p>
            <a:r>
              <a:rPr lang="en-US" sz="1600" dirty="0" smtClean="0"/>
              <a:t>Calligraphic </a:t>
            </a:r>
            <a:r>
              <a:rPr lang="en-US" sz="1600" dirty="0"/>
              <a:t>brushes are defined by an elliptical shape whose center follows the</a:t>
            </a:r>
          </a:p>
          <a:p>
            <a:pPr marL="137160" indent="0">
              <a:buNone/>
            </a:pPr>
            <a:r>
              <a:rPr lang="en-US" sz="1600" dirty="0"/>
              <a:t>path. They create strokes that resemble hand-drawn lines made with a flat, angled</a:t>
            </a:r>
          </a:p>
          <a:p>
            <a:pPr marL="137160" indent="0">
              <a:buNone/>
            </a:pPr>
            <a:r>
              <a:rPr lang="en-US" sz="1600" dirty="0"/>
              <a:t>calligraphic pen tip.</a:t>
            </a:r>
          </a:p>
          <a:p>
            <a:r>
              <a:rPr lang="en-US" sz="1600" dirty="0" smtClean="0"/>
              <a:t>Pattern </a:t>
            </a:r>
            <a:r>
              <a:rPr lang="en-US" sz="1600" dirty="0"/>
              <a:t>brushes paint a pattern made up of separate sections, or tiles, for the</a:t>
            </a:r>
          </a:p>
          <a:p>
            <a:pPr marL="137160" indent="0">
              <a:buNone/>
            </a:pPr>
            <a:r>
              <a:rPr lang="en-US" sz="1600" dirty="0"/>
              <a:t>sides, ends, and corners of the path. When you apply a pattern brush to artwork,</a:t>
            </a:r>
          </a:p>
          <a:p>
            <a:pPr marL="137160" indent="0">
              <a:buNone/>
            </a:pPr>
            <a:r>
              <a:rPr lang="en-US" sz="1600" dirty="0"/>
              <a:t>the brush applies different tiles from the pattern to different sections of the path,</a:t>
            </a:r>
          </a:p>
          <a:p>
            <a:pPr marL="137160" indent="0">
              <a:buNone/>
            </a:pPr>
            <a:r>
              <a:rPr lang="en-US" sz="1600" dirty="0"/>
              <a:t>depending on where the section falls on the path.</a:t>
            </a:r>
          </a:p>
          <a:p>
            <a:r>
              <a:rPr lang="en-US" sz="1600" dirty="0" smtClean="0"/>
              <a:t>Bristle </a:t>
            </a:r>
            <a:r>
              <a:rPr lang="en-US" sz="1600" dirty="0"/>
              <a:t>brushes allow you to create brush strokes with the appearance of a natural</a:t>
            </a:r>
          </a:p>
          <a:p>
            <a:pPr marL="137160" indent="0">
              <a:buNone/>
            </a:pPr>
            <a:r>
              <a:rPr lang="en-US" sz="1600" dirty="0"/>
              <a:t>brush with bristles.</a:t>
            </a:r>
          </a:p>
          <a:p>
            <a:r>
              <a:rPr lang="en-US" sz="1600" dirty="0" smtClean="0"/>
              <a:t>Scatter </a:t>
            </a:r>
            <a:r>
              <a:rPr lang="en-US" sz="1600" dirty="0"/>
              <a:t>brushes scatter an object, such as a leaf, along a path. You can adjust the</a:t>
            </a:r>
          </a:p>
          <a:p>
            <a:pPr marL="137160" indent="0">
              <a:buNone/>
            </a:pPr>
            <a:r>
              <a:rPr lang="en-US" sz="1600" dirty="0"/>
              <a:t>size, spacing, scatter, and rotation options to change the appearance of the brush.</a:t>
            </a:r>
          </a:p>
        </p:txBody>
      </p:sp>
    </p:spTree>
    <p:extLst>
      <p:ext uri="{BB962C8B-B14F-4D97-AF65-F5344CB8AC3E}">
        <p14:creationId xmlns:p14="http://schemas.microsoft.com/office/powerpoint/2010/main" val="199820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two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19783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0" dirty="0"/>
              <a:t>What is the difference between applying a brush to artwork using the Paintbrush tool</a:t>
            </a:r>
            <a:br>
              <a:rPr lang="en-US" sz="2000" b="0" dirty="0"/>
            </a:br>
            <a:r>
              <a:rPr lang="en-US" sz="2000" b="0" dirty="0"/>
              <a:t>and applying a brush to artwork using one of the drawing tools?</a:t>
            </a:r>
            <a:endParaRPr lang="en-US" sz="2000" dirty="0"/>
          </a:p>
        </p:txBody>
      </p:sp>
      <p:sp>
        <p:nvSpPr>
          <p:cNvPr id="3" name="Content Placeholder 2"/>
          <p:cNvSpPr>
            <a:spLocks noGrp="1"/>
          </p:cNvSpPr>
          <p:nvPr>
            <p:ph idx="1"/>
          </p:nvPr>
        </p:nvSpPr>
        <p:spPr/>
        <p:txBody>
          <a:bodyPr/>
          <a:lstStyle/>
          <a:p>
            <a:pPr marL="137160" indent="0">
              <a:buNone/>
            </a:pPr>
            <a:r>
              <a:rPr lang="en-US" dirty="0"/>
              <a:t>To apply brushes using the Paintbrush tool, you select the tool, choose a brush in </a:t>
            </a:r>
            <a:r>
              <a:rPr lang="en-US" dirty="0" smtClean="0"/>
              <a:t>the Brushes </a:t>
            </a:r>
            <a:r>
              <a:rPr lang="en-US" dirty="0"/>
              <a:t>panel, and draw on the </a:t>
            </a:r>
            <a:r>
              <a:rPr lang="en-US" dirty="0" err="1"/>
              <a:t>artboard</a:t>
            </a:r>
            <a:r>
              <a:rPr lang="en-US" dirty="0"/>
              <a:t>. The brush is applied directly to the paths </a:t>
            </a:r>
            <a:r>
              <a:rPr lang="en-US" dirty="0" smtClean="0"/>
              <a:t>as you </a:t>
            </a:r>
            <a:r>
              <a:rPr lang="en-US" dirty="0"/>
              <a:t>draw. To apply brushes using a drawing tool, you select the tool and draw in </a:t>
            </a:r>
            <a:r>
              <a:rPr lang="en-US" dirty="0" smtClean="0"/>
              <a:t>the </a:t>
            </a:r>
            <a:r>
              <a:rPr lang="en-US" dirty="0"/>
              <a:t>artwork. Then you select the path in the artwork and choose a brush in the </a:t>
            </a:r>
            <a:r>
              <a:rPr lang="en-US" dirty="0" smtClean="0"/>
              <a:t>Brushes panel</a:t>
            </a:r>
            <a:r>
              <a:rPr lang="en-US" dirty="0"/>
              <a:t>. The brush is applied to the selected path.</a:t>
            </a:r>
          </a:p>
        </p:txBody>
      </p:sp>
    </p:spTree>
    <p:extLst>
      <p:ext uri="{BB962C8B-B14F-4D97-AF65-F5344CB8AC3E}">
        <p14:creationId xmlns:p14="http://schemas.microsoft.com/office/powerpoint/2010/main" val="40625289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dirty="0"/>
              <a:t>Describe how to edit paths with the Paintbrush tool as you draw. How does the Keep</a:t>
            </a:r>
            <a:br>
              <a:rPr lang="en-US" sz="2400" b="0" dirty="0"/>
            </a:br>
            <a:r>
              <a:rPr lang="en-US" sz="2400" b="0" dirty="0"/>
              <a:t>Selected option affect the Paintbrush tool?</a:t>
            </a:r>
            <a:endParaRPr lang="en-US" sz="2400" dirty="0"/>
          </a:p>
        </p:txBody>
      </p:sp>
      <p:sp>
        <p:nvSpPr>
          <p:cNvPr id="3" name="Content Placeholder 2"/>
          <p:cNvSpPr>
            <a:spLocks noGrp="1"/>
          </p:cNvSpPr>
          <p:nvPr>
            <p:ph idx="1"/>
          </p:nvPr>
        </p:nvSpPr>
        <p:spPr/>
        <p:txBody>
          <a:bodyPr>
            <a:normAutofit lnSpcReduction="10000"/>
          </a:bodyPr>
          <a:lstStyle/>
          <a:p>
            <a:pPr marL="137160" indent="0">
              <a:buNone/>
            </a:pPr>
            <a:r>
              <a:rPr lang="en-US" dirty="0"/>
              <a:t>To edit a path with the Paintbrush tool, drag over a selected path to redraw it. </a:t>
            </a:r>
            <a:r>
              <a:rPr lang="en-US" dirty="0" smtClean="0"/>
              <a:t>The Keep </a:t>
            </a:r>
            <a:r>
              <a:rPr lang="en-US" dirty="0"/>
              <a:t>Selected option keeps the last path selected as you draw with the Paintbrush </a:t>
            </a:r>
            <a:r>
              <a:rPr lang="en-US" dirty="0" smtClean="0"/>
              <a:t>tool. Leave </a:t>
            </a:r>
            <a:r>
              <a:rPr lang="en-US" dirty="0"/>
              <a:t>the Keep Selected option selected (the default setting) when you want to </a:t>
            </a:r>
            <a:r>
              <a:rPr lang="en-US" dirty="0" smtClean="0"/>
              <a:t>easily edit </a:t>
            </a:r>
            <a:r>
              <a:rPr lang="en-US" dirty="0"/>
              <a:t>the previous path as you draw. Deselect the Keep Selected option when you </a:t>
            </a:r>
            <a:r>
              <a:rPr lang="en-US" dirty="0" smtClean="0"/>
              <a:t>want to </a:t>
            </a:r>
            <a:r>
              <a:rPr lang="en-US" dirty="0"/>
              <a:t>draw layered paths with the paintbrush without altering previous paths. When </a:t>
            </a:r>
            <a:r>
              <a:rPr lang="en-US" dirty="0" smtClean="0"/>
              <a:t>Keep Selected </a:t>
            </a:r>
            <a:r>
              <a:rPr lang="en-US" dirty="0"/>
              <a:t>is deselected, you can use the Selection tool to select a path and then edit it.</a:t>
            </a:r>
          </a:p>
        </p:txBody>
      </p:sp>
    </p:spTree>
    <p:extLst>
      <p:ext uri="{BB962C8B-B14F-4D97-AF65-F5344CB8AC3E}">
        <p14:creationId xmlns:p14="http://schemas.microsoft.com/office/powerpoint/2010/main" val="7323369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0" dirty="0"/>
              <a:t>How do you change the colorization method for an Art, Pattern, or Scatter brush?</a:t>
            </a:r>
            <a:br>
              <a:rPr lang="en-US" sz="2000" b="0" dirty="0"/>
            </a:br>
            <a:r>
              <a:rPr lang="en-US" sz="2000" b="0" dirty="0"/>
              <a:t>(Remember, you don’t use colorization methods with Calligraphic or Bristle brushes.)</a:t>
            </a:r>
            <a:endParaRPr lang="en-US" sz="2000" dirty="0"/>
          </a:p>
        </p:txBody>
      </p:sp>
      <p:sp>
        <p:nvSpPr>
          <p:cNvPr id="3" name="Content Placeholder 2"/>
          <p:cNvSpPr>
            <a:spLocks noGrp="1"/>
          </p:cNvSpPr>
          <p:nvPr>
            <p:ph idx="1"/>
          </p:nvPr>
        </p:nvSpPr>
        <p:spPr/>
        <p:txBody>
          <a:bodyPr>
            <a:noAutofit/>
          </a:bodyPr>
          <a:lstStyle/>
          <a:p>
            <a:pPr marL="137160" indent="0">
              <a:buNone/>
            </a:pPr>
            <a:r>
              <a:rPr lang="en-US" sz="2100" dirty="0"/>
              <a:t>To change the colorization method of a brush, double-click the brush in the </a:t>
            </a:r>
            <a:r>
              <a:rPr lang="en-US" sz="2100" dirty="0" smtClean="0"/>
              <a:t>Brushes panel </a:t>
            </a:r>
            <a:r>
              <a:rPr lang="en-US" sz="2100" dirty="0"/>
              <a:t>to open the Brush Options dialog box. Use the Method menu in the </a:t>
            </a:r>
            <a:r>
              <a:rPr lang="en-US" sz="2100" dirty="0" smtClean="0"/>
              <a:t>Colorization section </a:t>
            </a:r>
            <a:r>
              <a:rPr lang="en-US" sz="2100" dirty="0"/>
              <a:t>to select another method. If you choose Hue Shift, you can use the </a:t>
            </a:r>
            <a:r>
              <a:rPr lang="en-US" sz="2100" dirty="0" smtClean="0"/>
              <a:t>default color </a:t>
            </a:r>
            <a:r>
              <a:rPr lang="en-US" sz="2100" dirty="0"/>
              <a:t>displayed in the dialog box preview, or you can change the key color by </a:t>
            </a:r>
            <a:r>
              <a:rPr lang="en-US" sz="2100" dirty="0" smtClean="0"/>
              <a:t>clicking the </a:t>
            </a:r>
            <a:r>
              <a:rPr lang="en-US" sz="2100" dirty="0"/>
              <a:t>Key Color Eyedropper, and clicking a color in the preview. Click OK to accept </a:t>
            </a:r>
            <a:r>
              <a:rPr lang="en-US" sz="2100" dirty="0" smtClean="0"/>
              <a:t>the settings</a:t>
            </a:r>
            <a:r>
              <a:rPr lang="en-US" sz="2100" dirty="0"/>
              <a:t>, and close the Brush Options dialog box. Click Apply To Strokes in the </a:t>
            </a:r>
            <a:r>
              <a:rPr lang="en-US" sz="2100" dirty="0" smtClean="0"/>
              <a:t>alert dialog </a:t>
            </a:r>
            <a:r>
              <a:rPr lang="en-US" sz="2100" dirty="0"/>
              <a:t>box if you want to apply the changes to existing strokes in the </a:t>
            </a:r>
            <a:r>
              <a:rPr lang="en-US" sz="2100" dirty="0" smtClean="0"/>
              <a:t>artwork. Existing </a:t>
            </a:r>
            <a:r>
              <a:rPr lang="en-US" sz="2100" dirty="0"/>
              <a:t>brush strokes are colorized with the stroke color that was selected </a:t>
            </a:r>
            <a:r>
              <a:rPr lang="en-US" sz="2100" dirty="0" smtClean="0"/>
              <a:t>when the </a:t>
            </a:r>
            <a:r>
              <a:rPr lang="en-US" sz="2100" dirty="0"/>
              <a:t>strokes were applied to the artwork. New brush strokes are colorized with </a:t>
            </a:r>
            <a:r>
              <a:rPr lang="en-US" sz="2100" dirty="0" smtClean="0"/>
              <a:t>the current </a:t>
            </a:r>
            <a:r>
              <a:rPr lang="en-US" sz="2100" dirty="0"/>
              <a:t>stroke color. To change the color of existing strokes after applying </a:t>
            </a:r>
            <a:r>
              <a:rPr lang="en-US" sz="2100" dirty="0" smtClean="0"/>
              <a:t>a different colorization </a:t>
            </a:r>
            <a:r>
              <a:rPr lang="en-US" sz="2100" dirty="0"/>
              <a:t>method, select the strokes and select a new stroke color.</a:t>
            </a:r>
          </a:p>
        </p:txBody>
      </p:sp>
    </p:spTree>
    <p:extLst>
      <p:ext uri="{BB962C8B-B14F-4D97-AF65-F5344CB8AC3E}">
        <p14:creationId xmlns:p14="http://schemas.microsoft.com/office/powerpoint/2010/main" val="38417743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For which brushes must you have artwork selected on the </a:t>
            </a:r>
            <a:r>
              <a:rPr lang="en-US" sz="2800" b="0" dirty="0" err="1"/>
              <a:t>artboard</a:t>
            </a:r>
            <a:r>
              <a:rPr lang="en-US" sz="2800" b="0" dirty="0"/>
              <a:t> before you can</a:t>
            </a:r>
            <a:br>
              <a:rPr lang="en-US" sz="2800" b="0" dirty="0"/>
            </a:br>
            <a:r>
              <a:rPr lang="en-US" sz="2800" b="0" dirty="0"/>
              <a:t>create a brush?</a:t>
            </a:r>
            <a:endParaRPr lang="en-US" sz="2800" dirty="0"/>
          </a:p>
        </p:txBody>
      </p:sp>
      <p:sp>
        <p:nvSpPr>
          <p:cNvPr id="3" name="Content Placeholder 2"/>
          <p:cNvSpPr>
            <a:spLocks noGrp="1"/>
          </p:cNvSpPr>
          <p:nvPr>
            <p:ph idx="1"/>
          </p:nvPr>
        </p:nvSpPr>
        <p:spPr/>
        <p:txBody>
          <a:bodyPr/>
          <a:lstStyle/>
          <a:p>
            <a:pPr marL="137160" indent="0">
              <a:buNone/>
            </a:pPr>
            <a:r>
              <a:rPr lang="en-US" dirty="0"/>
              <a:t>For Art and Scatter brushes, you need to have artwork selected in order to create </a:t>
            </a:r>
            <a:r>
              <a:rPr lang="en-US" dirty="0" smtClean="0"/>
              <a:t>a brush </a:t>
            </a:r>
            <a:r>
              <a:rPr lang="en-US" dirty="0"/>
              <a:t>using the New Brush button in the Brushes panel.</a:t>
            </a:r>
          </a:p>
        </p:txBody>
      </p:sp>
    </p:spTree>
    <p:extLst>
      <p:ext uri="{BB962C8B-B14F-4D97-AF65-F5344CB8AC3E}">
        <p14:creationId xmlns:p14="http://schemas.microsoft.com/office/powerpoint/2010/main" val="917655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does the Blob Brush tool allow you to create?</a:t>
            </a:r>
            <a:endParaRPr lang="en-US" dirty="0"/>
          </a:p>
        </p:txBody>
      </p:sp>
      <p:sp>
        <p:nvSpPr>
          <p:cNvPr id="3" name="Content Placeholder 2"/>
          <p:cNvSpPr>
            <a:spLocks noGrp="1"/>
          </p:cNvSpPr>
          <p:nvPr>
            <p:ph idx="1"/>
          </p:nvPr>
        </p:nvSpPr>
        <p:spPr/>
        <p:txBody>
          <a:bodyPr/>
          <a:lstStyle/>
          <a:p>
            <a:pPr marL="137160" indent="0">
              <a:buNone/>
            </a:pPr>
            <a:r>
              <a:rPr lang="en-US" dirty="0"/>
              <a:t>Use the Blob Brush tool to edit filled shapes that you can intersect and merge </a:t>
            </a:r>
            <a:r>
              <a:rPr lang="en-US" dirty="0" smtClean="0"/>
              <a:t>with other </a:t>
            </a:r>
            <a:r>
              <a:rPr lang="en-US" dirty="0"/>
              <a:t>shapes of the same color, or to create artwork from scratch.</a:t>
            </a:r>
          </a:p>
        </p:txBody>
      </p:sp>
    </p:spTree>
    <p:extLst>
      <p:ext uri="{BB962C8B-B14F-4D97-AF65-F5344CB8AC3E}">
        <p14:creationId xmlns:p14="http://schemas.microsoft.com/office/powerpoint/2010/main" val="39185450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Twelve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733374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ways to apply an </a:t>
            </a:r>
            <a:r>
              <a:rPr lang="en-US" b="0" dirty="0" err="1"/>
              <a:t>eff</a:t>
            </a:r>
            <a:r>
              <a:rPr lang="en-US" b="0" dirty="0"/>
              <a:t> </a:t>
            </a:r>
            <a:r>
              <a:rPr lang="en-US" b="0" dirty="0" err="1"/>
              <a:t>ect</a:t>
            </a:r>
            <a:r>
              <a:rPr lang="en-US" b="0" dirty="0"/>
              <a:t> to an object.</a:t>
            </a:r>
            <a:endParaRPr lang="en-US" dirty="0"/>
          </a:p>
        </p:txBody>
      </p:sp>
      <p:sp>
        <p:nvSpPr>
          <p:cNvPr id="3" name="Content Placeholder 2"/>
          <p:cNvSpPr>
            <a:spLocks noGrp="1"/>
          </p:cNvSpPr>
          <p:nvPr>
            <p:ph idx="1"/>
          </p:nvPr>
        </p:nvSpPr>
        <p:spPr/>
        <p:txBody>
          <a:bodyPr/>
          <a:lstStyle/>
          <a:p>
            <a:pPr marL="137160" indent="0">
              <a:buNone/>
            </a:pPr>
            <a:r>
              <a:rPr lang="en-US" dirty="0"/>
              <a:t>You can apply an </a:t>
            </a:r>
            <a:r>
              <a:rPr lang="en-US" dirty="0" smtClean="0"/>
              <a:t>effect </a:t>
            </a:r>
            <a:r>
              <a:rPr lang="en-US" dirty="0"/>
              <a:t>to an object by selecting the object, and then choosing </a:t>
            </a:r>
            <a:r>
              <a:rPr lang="en-US" dirty="0" smtClean="0"/>
              <a:t>the effect </a:t>
            </a:r>
            <a:r>
              <a:rPr lang="en-US" dirty="0"/>
              <a:t>from the </a:t>
            </a:r>
            <a:r>
              <a:rPr lang="en-US" dirty="0" smtClean="0"/>
              <a:t>Effect </a:t>
            </a:r>
            <a:r>
              <a:rPr lang="en-US" dirty="0"/>
              <a:t>menu. You can also apply an </a:t>
            </a:r>
            <a:r>
              <a:rPr lang="en-US" dirty="0" smtClean="0"/>
              <a:t>effect </a:t>
            </a:r>
            <a:r>
              <a:rPr lang="en-US" dirty="0"/>
              <a:t>by selecting the object, </a:t>
            </a:r>
            <a:r>
              <a:rPr lang="en-US" dirty="0" smtClean="0"/>
              <a:t>then clicking </a:t>
            </a:r>
            <a:r>
              <a:rPr lang="en-US" dirty="0"/>
              <a:t>the Add New </a:t>
            </a:r>
            <a:r>
              <a:rPr lang="en-US" dirty="0" smtClean="0"/>
              <a:t>Effect button </a:t>
            </a:r>
            <a:r>
              <a:rPr lang="en-US" dirty="0"/>
              <a:t>in the Appearance panel, and then </a:t>
            </a:r>
            <a:r>
              <a:rPr lang="en-US" dirty="0" smtClean="0"/>
              <a:t>choosing the effect </a:t>
            </a:r>
            <a:r>
              <a:rPr lang="en-US" dirty="0"/>
              <a:t>from the menu that appears.</a:t>
            </a:r>
          </a:p>
        </p:txBody>
      </p:sp>
    </p:spTree>
    <p:extLst>
      <p:ext uri="{BB962C8B-B14F-4D97-AF65-F5344CB8AC3E}">
        <p14:creationId xmlns:p14="http://schemas.microsoft.com/office/powerpoint/2010/main" val="2664373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0" dirty="0"/>
              <a:t>Where can the </a:t>
            </a:r>
            <a:r>
              <a:rPr lang="en-US" sz="3200" b="0" dirty="0" smtClean="0"/>
              <a:t>effects </a:t>
            </a:r>
            <a:r>
              <a:rPr lang="en-US" sz="3200" b="0" dirty="0"/>
              <a:t>applied to an object be edited, once they are applied?</a:t>
            </a:r>
            <a:endParaRPr lang="en-US" sz="3200" dirty="0"/>
          </a:p>
        </p:txBody>
      </p:sp>
      <p:sp>
        <p:nvSpPr>
          <p:cNvPr id="3" name="Content Placeholder 2"/>
          <p:cNvSpPr>
            <a:spLocks noGrp="1"/>
          </p:cNvSpPr>
          <p:nvPr>
            <p:ph idx="1"/>
          </p:nvPr>
        </p:nvSpPr>
        <p:spPr/>
        <p:txBody>
          <a:bodyPr/>
          <a:lstStyle/>
          <a:p>
            <a:pPr marL="137160" indent="0">
              <a:buNone/>
            </a:pPr>
            <a:r>
              <a:rPr lang="en-US" dirty="0"/>
              <a:t>You can edit </a:t>
            </a:r>
            <a:r>
              <a:rPr lang="en-US" dirty="0" err="1"/>
              <a:t>eff</a:t>
            </a:r>
            <a:r>
              <a:rPr lang="en-US" dirty="0"/>
              <a:t> </a:t>
            </a:r>
            <a:r>
              <a:rPr lang="en-US" dirty="0" err="1"/>
              <a:t>ects</a:t>
            </a:r>
            <a:r>
              <a:rPr lang="en-US" dirty="0"/>
              <a:t> in the Appearance panel.</a:t>
            </a:r>
          </a:p>
        </p:txBody>
      </p:sp>
    </p:spTree>
    <p:extLst>
      <p:ext uri="{BB962C8B-B14F-4D97-AF65-F5344CB8AC3E}">
        <p14:creationId xmlns:p14="http://schemas.microsoft.com/office/powerpoint/2010/main" val="25463471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What are the three types of 3D </a:t>
            </a:r>
            <a:r>
              <a:rPr lang="en-US" sz="2800" b="0" dirty="0" smtClean="0"/>
              <a:t>effects </a:t>
            </a:r>
            <a:r>
              <a:rPr lang="en-US" sz="2800" b="0" dirty="0"/>
              <a:t>that are available? Give an example of why you</a:t>
            </a:r>
            <a:br>
              <a:rPr lang="en-US" sz="2800" b="0" dirty="0"/>
            </a:br>
            <a:r>
              <a:rPr lang="en-US" sz="2800" b="0" dirty="0"/>
              <a:t>would use each one.</a:t>
            </a:r>
            <a:endParaRPr lang="en-US" sz="2800" dirty="0"/>
          </a:p>
        </p:txBody>
      </p:sp>
      <p:sp>
        <p:nvSpPr>
          <p:cNvPr id="3" name="Content Placeholder 2"/>
          <p:cNvSpPr>
            <a:spLocks noGrp="1"/>
          </p:cNvSpPr>
          <p:nvPr>
            <p:ph idx="1"/>
          </p:nvPr>
        </p:nvSpPr>
        <p:spPr/>
        <p:txBody>
          <a:bodyPr>
            <a:normAutofit/>
          </a:bodyPr>
          <a:lstStyle/>
          <a:p>
            <a:pPr marL="137160" indent="0">
              <a:buNone/>
            </a:pPr>
            <a:r>
              <a:rPr lang="en-US" dirty="0" smtClean="0"/>
              <a:t>The </a:t>
            </a:r>
            <a:r>
              <a:rPr lang="en-US" dirty="0"/>
              <a:t>types of 3D </a:t>
            </a:r>
            <a:r>
              <a:rPr lang="en-US" dirty="0" smtClean="0"/>
              <a:t>effects </a:t>
            </a:r>
            <a:r>
              <a:rPr lang="en-US" dirty="0"/>
              <a:t>are Extrude &amp; Bevel, Revolve, and Rotate.</a:t>
            </a:r>
          </a:p>
          <a:p>
            <a:r>
              <a:rPr lang="en-US" b="1" dirty="0" smtClean="0"/>
              <a:t>Extrude </a:t>
            </a:r>
            <a:r>
              <a:rPr lang="en-US" b="1" dirty="0"/>
              <a:t>&amp; Bevel</a:t>
            </a:r>
            <a:r>
              <a:rPr lang="en-US" dirty="0"/>
              <a:t>: Uses the z axis to give a </a:t>
            </a:r>
            <a:r>
              <a:rPr lang="en-US" dirty="0" smtClean="0"/>
              <a:t>2D object </a:t>
            </a:r>
            <a:r>
              <a:rPr lang="en-US" dirty="0"/>
              <a:t>depth by extruding the </a:t>
            </a:r>
            <a:r>
              <a:rPr lang="en-US" dirty="0" smtClean="0"/>
              <a:t>object. For </a:t>
            </a:r>
            <a:r>
              <a:rPr lang="en-US" dirty="0"/>
              <a:t>example, a circle becomes a cylinder.</a:t>
            </a:r>
          </a:p>
          <a:p>
            <a:r>
              <a:rPr lang="en-US" b="1" dirty="0" smtClean="0"/>
              <a:t>Revolve</a:t>
            </a:r>
            <a:r>
              <a:rPr lang="en-US" dirty="0"/>
              <a:t>: Uses the y axis to revolve an object around an axis. For example, an </a:t>
            </a:r>
            <a:r>
              <a:rPr lang="en-US" dirty="0" smtClean="0"/>
              <a:t>arc becomes </a:t>
            </a:r>
            <a:r>
              <a:rPr lang="en-US" dirty="0"/>
              <a:t>a circle.</a:t>
            </a:r>
          </a:p>
          <a:p>
            <a:r>
              <a:rPr lang="en-US" b="1" dirty="0" smtClean="0"/>
              <a:t>Rotate</a:t>
            </a:r>
            <a:r>
              <a:rPr lang="en-US" dirty="0"/>
              <a:t>: Uses the z axis to rotate 2D artwork in 3D space and change </a:t>
            </a:r>
            <a:r>
              <a:rPr lang="en-US" dirty="0" smtClean="0"/>
              <a:t>the artwork’s </a:t>
            </a:r>
            <a:r>
              <a:rPr lang="en-US" dirty="0"/>
              <a:t>perspective.</a:t>
            </a:r>
          </a:p>
        </p:txBody>
      </p:sp>
    </p:spTree>
    <p:extLst>
      <p:ext uri="{BB962C8B-B14F-4D97-AF65-F5344CB8AC3E}">
        <p14:creationId xmlns:p14="http://schemas.microsoft.com/office/powerpoint/2010/main" val="25172864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0" dirty="0"/>
              <a:t>How can you control lighting on a 3D object? Does the lighting of one 3D object </a:t>
            </a:r>
            <a:r>
              <a:rPr lang="en-US" sz="2800" b="0" dirty="0" smtClean="0"/>
              <a:t>affect</a:t>
            </a:r>
            <a:r>
              <a:rPr lang="en-US" sz="2800" b="0" dirty="0"/>
              <a:t/>
            </a:r>
            <a:br>
              <a:rPr lang="en-US" sz="2800" b="0" dirty="0"/>
            </a:br>
            <a:r>
              <a:rPr lang="en-US" sz="2800" b="0" dirty="0"/>
              <a:t>other 3D objects?</a:t>
            </a:r>
            <a:endParaRPr lang="en-US" sz="2800" dirty="0"/>
          </a:p>
        </p:txBody>
      </p:sp>
      <p:sp>
        <p:nvSpPr>
          <p:cNvPr id="3" name="Content Placeholder 2"/>
          <p:cNvSpPr>
            <a:spLocks noGrp="1"/>
          </p:cNvSpPr>
          <p:nvPr>
            <p:ph idx="1"/>
          </p:nvPr>
        </p:nvSpPr>
        <p:spPr/>
        <p:txBody>
          <a:bodyPr/>
          <a:lstStyle/>
          <a:p>
            <a:pPr marL="137160" indent="0">
              <a:buNone/>
            </a:pPr>
            <a:r>
              <a:rPr lang="en-US" dirty="0"/>
              <a:t>By clicking the More Options button in any of the 3D dialog boxes, you can </a:t>
            </a:r>
            <a:r>
              <a:rPr lang="en-US" dirty="0" smtClean="0"/>
              <a:t>change the </a:t>
            </a:r>
            <a:r>
              <a:rPr lang="en-US" dirty="0"/>
              <a:t>light, the direction of the light, and the shade color. Settings for the light of one </a:t>
            </a:r>
            <a:r>
              <a:rPr lang="en-US" dirty="0" smtClean="0"/>
              <a:t>3D object </a:t>
            </a:r>
            <a:r>
              <a:rPr lang="en-US" dirty="0"/>
              <a:t>do not </a:t>
            </a:r>
            <a:r>
              <a:rPr lang="en-US" dirty="0" smtClean="0"/>
              <a:t>affect </a:t>
            </a:r>
            <a:r>
              <a:rPr lang="en-US" dirty="0"/>
              <a:t>the settings for other 3D objects.</a:t>
            </a:r>
          </a:p>
        </p:txBody>
      </p:sp>
    </p:spTree>
    <p:extLst>
      <p:ext uri="{BB962C8B-B14F-4D97-AF65-F5344CB8AC3E}">
        <p14:creationId xmlns:p14="http://schemas.microsoft.com/office/powerpoint/2010/main" val="67790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can you select an object that has no fill?</a:t>
            </a:r>
            <a:endParaRPr lang="en-US" dirty="0"/>
          </a:p>
        </p:txBody>
      </p:sp>
      <p:sp>
        <p:nvSpPr>
          <p:cNvPr id="3" name="Content Placeholder 2"/>
          <p:cNvSpPr>
            <a:spLocks noGrp="1"/>
          </p:cNvSpPr>
          <p:nvPr>
            <p:ph idx="1"/>
          </p:nvPr>
        </p:nvSpPr>
        <p:spPr/>
        <p:txBody>
          <a:bodyPr/>
          <a:lstStyle/>
          <a:p>
            <a:pPr marL="137160" indent="0">
              <a:buNone/>
            </a:pPr>
            <a:r>
              <a:rPr lang="en-US" dirty="0"/>
              <a:t>You can select items that have no fill by clicking the stroke or dragging a </a:t>
            </a:r>
            <a:r>
              <a:rPr lang="en-US" dirty="0" smtClean="0"/>
              <a:t>marquee across </a:t>
            </a:r>
            <a:r>
              <a:rPr lang="en-US" dirty="0"/>
              <a:t>the object.</a:t>
            </a:r>
          </a:p>
        </p:txBody>
      </p:sp>
    </p:spTree>
    <p:extLst>
      <p:ext uri="{BB962C8B-B14F-4D97-AF65-F5344CB8AC3E}">
        <p14:creationId xmlns:p14="http://schemas.microsoft.com/office/powerpoint/2010/main" val="26101227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What are the steps to map artwork to an object?</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a:t>Map artwork to an object by following these steps:</a:t>
            </a:r>
          </a:p>
          <a:p>
            <a:pPr marL="137160" indent="0">
              <a:buNone/>
            </a:pPr>
            <a:r>
              <a:rPr lang="en-US" b="1" dirty="0" smtClean="0"/>
              <a:t>a.	</a:t>
            </a:r>
            <a:r>
              <a:rPr lang="en-US" dirty="0" smtClean="0"/>
              <a:t> </a:t>
            </a:r>
            <a:r>
              <a:rPr lang="en-US" dirty="0"/>
              <a:t>Select the artwork to be used as a symbol and Alt-click (Windows) or </a:t>
            </a:r>
            <a:r>
              <a:rPr lang="en-US" dirty="0" smtClean="0"/>
              <a:t>Option-click (Mac </a:t>
            </a:r>
            <a:r>
              <a:rPr lang="en-US" dirty="0"/>
              <a:t>OS) the New Symbol button in the Symbols panel.</a:t>
            </a:r>
          </a:p>
          <a:p>
            <a:pPr marL="137160" indent="0">
              <a:buNone/>
            </a:pPr>
            <a:r>
              <a:rPr lang="en-US" b="1" dirty="0" smtClean="0"/>
              <a:t>b.</a:t>
            </a:r>
            <a:r>
              <a:rPr lang="en-US" dirty="0" smtClean="0"/>
              <a:t> 	Select </a:t>
            </a:r>
            <a:r>
              <a:rPr lang="en-US" dirty="0"/>
              <a:t>the object and </a:t>
            </a:r>
            <a:r>
              <a:rPr lang="en-US"/>
              <a:t>choose </a:t>
            </a:r>
            <a:r>
              <a:rPr lang="en-US" smtClean="0"/>
              <a:t>Effect </a:t>
            </a:r>
            <a:r>
              <a:rPr lang="en-US" dirty="0"/>
              <a:t>&gt; 3D &gt; Extrude &amp; Bevel </a:t>
            </a:r>
            <a:r>
              <a:rPr lang="en-US"/>
              <a:t>or </a:t>
            </a:r>
            <a:r>
              <a:rPr lang="en-US" smtClean="0"/>
              <a:t>Effect </a:t>
            </a:r>
            <a:r>
              <a:rPr lang="en-US" dirty="0"/>
              <a:t>&gt; 3D &gt; Revolve.</a:t>
            </a:r>
          </a:p>
          <a:p>
            <a:pPr marL="137160" indent="0">
              <a:buNone/>
            </a:pPr>
            <a:r>
              <a:rPr lang="en-US" b="1" dirty="0" smtClean="0"/>
              <a:t>c.</a:t>
            </a:r>
            <a:r>
              <a:rPr lang="en-US" dirty="0" smtClean="0"/>
              <a:t> 	Click </a:t>
            </a:r>
            <a:r>
              <a:rPr lang="en-US" dirty="0"/>
              <a:t>Map Art.</a:t>
            </a:r>
          </a:p>
          <a:p>
            <a:pPr marL="137160" indent="0">
              <a:buNone/>
            </a:pPr>
            <a:r>
              <a:rPr lang="en-US" b="1" dirty="0" smtClean="0"/>
              <a:t>d. 	</a:t>
            </a:r>
            <a:r>
              <a:rPr lang="en-US" dirty="0" smtClean="0"/>
              <a:t>Navigate </a:t>
            </a:r>
            <a:r>
              <a:rPr lang="en-US" dirty="0"/>
              <a:t>to the surface by clicking the Next Surface or Previous Surface </a:t>
            </a:r>
            <a:r>
              <a:rPr lang="en-US" dirty="0" smtClean="0"/>
              <a:t>buttons. Select </a:t>
            </a:r>
            <a:r>
              <a:rPr lang="en-US" dirty="0"/>
              <a:t>the symbol from the Symbol menu. Close both dialog boxes.</a:t>
            </a:r>
          </a:p>
        </p:txBody>
      </p:sp>
    </p:spTree>
    <p:extLst>
      <p:ext uri="{BB962C8B-B14F-4D97-AF65-F5344CB8AC3E}">
        <p14:creationId xmlns:p14="http://schemas.microsoft.com/office/powerpoint/2010/main" val="30599139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Thirteen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616674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Name two types of appearance attributes.</a:t>
            </a:r>
            <a:endParaRPr lang="en-US" dirty="0"/>
          </a:p>
        </p:txBody>
      </p:sp>
      <p:sp>
        <p:nvSpPr>
          <p:cNvPr id="3" name="Content Placeholder 2"/>
          <p:cNvSpPr>
            <a:spLocks noGrp="1"/>
          </p:cNvSpPr>
          <p:nvPr>
            <p:ph idx="1"/>
          </p:nvPr>
        </p:nvSpPr>
        <p:spPr/>
        <p:txBody>
          <a:bodyPr/>
          <a:lstStyle/>
          <a:p>
            <a:pPr marL="137160" indent="0">
              <a:buNone/>
            </a:pPr>
            <a:r>
              <a:rPr lang="en-US" dirty="0"/>
              <a:t>The Appearance panel contains the following types of editable attributes:</a:t>
            </a:r>
          </a:p>
          <a:p>
            <a:r>
              <a:rPr lang="en-US" dirty="0" smtClean="0"/>
              <a:t>Fill </a:t>
            </a:r>
            <a:r>
              <a:rPr lang="en-US" dirty="0"/>
              <a:t>attributes (fill type, color, transparency, and effects)</a:t>
            </a:r>
          </a:p>
          <a:p>
            <a:r>
              <a:rPr lang="en-US" dirty="0" smtClean="0"/>
              <a:t>Stroke </a:t>
            </a:r>
            <a:r>
              <a:rPr lang="en-US" dirty="0"/>
              <a:t>attributes (stroke type, brush, color transparency, and effects)</a:t>
            </a:r>
          </a:p>
          <a:p>
            <a:r>
              <a:rPr lang="en-US" dirty="0" smtClean="0"/>
              <a:t>Transparency </a:t>
            </a:r>
            <a:r>
              <a:rPr lang="en-US" dirty="0"/>
              <a:t>attributes (opacity and blending mode)</a:t>
            </a:r>
          </a:p>
          <a:p>
            <a:r>
              <a:rPr lang="en-US" dirty="0" smtClean="0"/>
              <a:t>Effects </a:t>
            </a:r>
            <a:r>
              <a:rPr lang="en-US" dirty="0"/>
              <a:t>from the Effect menu</a:t>
            </a:r>
          </a:p>
        </p:txBody>
      </p:sp>
    </p:spTree>
    <p:extLst>
      <p:ext uri="{BB962C8B-B14F-4D97-AF65-F5344CB8AC3E}">
        <p14:creationId xmlns:p14="http://schemas.microsoft.com/office/powerpoint/2010/main" val="19543384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add a second stroke to an object?</a:t>
            </a:r>
            <a:endParaRPr lang="en-US" dirty="0"/>
          </a:p>
        </p:txBody>
      </p:sp>
      <p:sp>
        <p:nvSpPr>
          <p:cNvPr id="3" name="Content Placeholder 2"/>
          <p:cNvSpPr>
            <a:spLocks noGrp="1"/>
          </p:cNvSpPr>
          <p:nvPr>
            <p:ph idx="1"/>
          </p:nvPr>
        </p:nvSpPr>
        <p:spPr/>
        <p:txBody>
          <a:bodyPr/>
          <a:lstStyle/>
          <a:p>
            <a:pPr marL="137160" indent="0">
              <a:buNone/>
            </a:pPr>
            <a:r>
              <a:rPr lang="en-US" dirty="0"/>
              <a:t>Click the Add New Stroke button in the Appearance panel, or choose Add New </a:t>
            </a:r>
            <a:r>
              <a:rPr lang="en-US" dirty="0" smtClean="0"/>
              <a:t>Stroke from </a:t>
            </a:r>
            <a:r>
              <a:rPr lang="en-US" dirty="0"/>
              <a:t>the Appearance panel menu. A stroke is added to the top of the appearance </a:t>
            </a:r>
            <a:r>
              <a:rPr lang="en-US" dirty="0" smtClean="0"/>
              <a:t>list. It </a:t>
            </a:r>
            <a:r>
              <a:rPr lang="en-US" dirty="0"/>
              <a:t>has the same color and stroke weight as the original stroke.</a:t>
            </a:r>
          </a:p>
        </p:txBody>
      </p:sp>
    </p:spTree>
    <p:extLst>
      <p:ext uri="{BB962C8B-B14F-4D97-AF65-F5344CB8AC3E}">
        <p14:creationId xmlns:p14="http://schemas.microsoft.com/office/powerpoint/2010/main" val="93708566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dirty="0"/>
              <a:t>What’s the difference between applying a graphic style to a layer versus applying it to</a:t>
            </a:r>
            <a:br>
              <a:rPr lang="en-US" sz="2400" b="0" dirty="0"/>
            </a:br>
            <a:r>
              <a:rPr lang="en-US" sz="2400" b="0" dirty="0"/>
              <a:t>an object?</a:t>
            </a:r>
            <a:endParaRPr lang="en-US" sz="2400" dirty="0"/>
          </a:p>
        </p:txBody>
      </p:sp>
      <p:sp>
        <p:nvSpPr>
          <p:cNvPr id="3" name="Content Placeholder 2"/>
          <p:cNvSpPr>
            <a:spLocks noGrp="1"/>
          </p:cNvSpPr>
          <p:nvPr>
            <p:ph idx="1"/>
          </p:nvPr>
        </p:nvSpPr>
        <p:spPr/>
        <p:txBody>
          <a:bodyPr>
            <a:normAutofit fontScale="92500"/>
          </a:bodyPr>
          <a:lstStyle/>
          <a:p>
            <a:pPr marL="137160" indent="0">
              <a:buNone/>
            </a:pPr>
            <a:r>
              <a:rPr lang="en-US" dirty="0"/>
              <a:t>After a graphic style is applied to a layer, everything you add to that layer has that </a:t>
            </a:r>
            <a:r>
              <a:rPr lang="en-US" dirty="0" smtClean="0"/>
              <a:t>style applied </a:t>
            </a:r>
            <a:r>
              <a:rPr lang="en-US" dirty="0"/>
              <a:t>to it. For example, if you create a circle on Layer 1 and then move that circle </a:t>
            </a:r>
            <a:r>
              <a:rPr lang="en-US" dirty="0" smtClean="0"/>
              <a:t>to Layer </a:t>
            </a:r>
            <a:r>
              <a:rPr lang="en-US" dirty="0"/>
              <a:t>2, which has a Drop Shadow effect applied, the circle adopts that effect</a:t>
            </a:r>
            <a:r>
              <a:rPr lang="en-US" dirty="0" smtClean="0"/>
              <a:t>.</a:t>
            </a:r>
          </a:p>
          <a:p>
            <a:pPr marL="137160" indent="0">
              <a:buNone/>
            </a:pPr>
            <a:endParaRPr lang="en-US" dirty="0"/>
          </a:p>
          <a:p>
            <a:pPr marL="137160" indent="0">
              <a:buNone/>
            </a:pPr>
            <a:r>
              <a:rPr lang="en-US" dirty="0"/>
              <a:t>When a style is applied to a single object, other objects on that layer are not </a:t>
            </a:r>
            <a:r>
              <a:rPr lang="en-US" dirty="0" smtClean="0"/>
              <a:t>affected. For </a:t>
            </a:r>
            <a:r>
              <a:rPr lang="en-US" dirty="0"/>
              <a:t>example, if a triangle object has a Roughen effect applied to its path, and you </a:t>
            </a:r>
            <a:r>
              <a:rPr lang="en-US" dirty="0" smtClean="0"/>
              <a:t>move it </a:t>
            </a:r>
            <a:r>
              <a:rPr lang="en-US" dirty="0"/>
              <a:t>to another layer, it retains the Roughen effect.</a:t>
            </a:r>
          </a:p>
        </p:txBody>
      </p:sp>
    </p:spTree>
    <p:extLst>
      <p:ext uri="{BB962C8B-B14F-4D97-AF65-F5344CB8AC3E}">
        <p14:creationId xmlns:p14="http://schemas.microsoft.com/office/powerpoint/2010/main" val="20316611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add to an existing graphic style?</a:t>
            </a:r>
            <a:endParaRPr lang="en-US" dirty="0"/>
          </a:p>
        </p:txBody>
      </p:sp>
      <p:sp>
        <p:nvSpPr>
          <p:cNvPr id="3" name="Content Placeholder 2"/>
          <p:cNvSpPr>
            <a:spLocks noGrp="1"/>
          </p:cNvSpPr>
          <p:nvPr>
            <p:ph idx="1"/>
          </p:nvPr>
        </p:nvSpPr>
        <p:spPr/>
        <p:txBody>
          <a:bodyPr/>
          <a:lstStyle/>
          <a:p>
            <a:pPr marL="137160" indent="0">
              <a:buNone/>
            </a:pPr>
            <a:r>
              <a:rPr lang="en-US" dirty="0"/>
              <a:t>When a graphic style is applied to an object, Alt-click (Windows) or </a:t>
            </a:r>
            <a:r>
              <a:rPr lang="en-US" dirty="0" smtClean="0"/>
              <a:t>Option-click (Mac </a:t>
            </a:r>
            <a:r>
              <a:rPr lang="en-US" dirty="0"/>
              <a:t>OS) a new graphic style in the Graphic Styles panel.</a:t>
            </a:r>
          </a:p>
        </p:txBody>
      </p:sp>
    </p:spTree>
    <p:extLst>
      <p:ext uri="{BB962C8B-B14F-4D97-AF65-F5344CB8AC3E}">
        <p14:creationId xmlns:p14="http://schemas.microsoft.com/office/powerpoint/2010/main" val="479851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How do you remove an appearance attribute using the Layers panel?</a:t>
            </a:r>
            <a:endParaRPr lang="en-US" dirty="0"/>
          </a:p>
        </p:txBody>
      </p:sp>
      <p:sp>
        <p:nvSpPr>
          <p:cNvPr id="3" name="Content Placeholder 2"/>
          <p:cNvSpPr>
            <a:spLocks noGrp="1"/>
          </p:cNvSpPr>
          <p:nvPr>
            <p:ph idx="1"/>
          </p:nvPr>
        </p:nvSpPr>
        <p:spPr/>
        <p:txBody>
          <a:bodyPr/>
          <a:lstStyle/>
          <a:p>
            <a:pPr marL="137160" indent="0">
              <a:buNone/>
            </a:pPr>
            <a:r>
              <a:rPr lang="en-US" dirty="0"/>
              <a:t>In the Layers panel, click the target icon of a layer. Drag the target icon to the </a:t>
            </a:r>
            <a:r>
              <a:rPr lang="en-US" dirty="0" smtClean="0"/>
              <a:t>Delete Selection </a:t>
            </a:r>
            <a:r>
              <a:rPr lang="en-US" dirty="0"/>
              <a:t>button in the Layers panel to remove the appearance attribute. You can </a:t>
            </a:r>
            <a:r>
              <a:rPr lang="en-US" dirty="0" smtClean="0"/>
              <a:t>also remove </a:t>
            </a:r>
            <a:r>
              <a:rPr lang="en-US" dirty="0"/>
              <a:t>the appearance attribute of a selected object or layer using the </a:t>
            </a:r>
            <a:r>
              <a:rPr lang="en-US" dirty="0" smtClean="0"/>
              <a:t>Appearance panel</a:t>
            </a:r>
            <a:r>
              <a:rPr lang="en-US" dirty="0"/>
              <a:t>. Select the object and choose Reduce To Basic Appearance from the </a:t>
            </a:r>
            <a:r>
              <a:rPr lang="en-US" dirty="0" smtClean="0"/>
              <a:t>Appearance panel </a:t>
            </a:r>
            <a:r>
              <a:rPr lang="en-US" dirty="0"/>
              <a:t>menu to return the object to its original state.</a:t>
            </a:r>
          </a:p>
        </p:txBody>
      </p:sp>
    </p:spTree>
    <p:extLst>
      <p:ext uri="{BB962C8B-B14F-4D97-AF65-F5344CB8AC3E}">
        <p14:creationId xmlns:p14="http://schemas.microsoft.com/office/powerpoint/2010/main" val="410997327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14</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9906390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the difference between linking and embedding in Illustrator.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linked file is separate, external file connected to the Illustrator file by an electronic link. A linked file does not add significantly to the size of the Illustrator file. The linked file must accompany the Illustrator file to preserve the link and ensure that the placed file appears in the Illustrator file. An embedded file is included in the Illustrator file. The illustrator file size reflects the addition of the embedded file. Because the embedded file is part of Illustrator file, no link can be broken. Both linked and embedded files can be updated using the Replace Link button in the Links panel.</a:t>
            </a:r>
            <a:endParaRPr lang="en-US" dirty="0"/>
          </a:p>
        </p:txBody>
      </p:sp>
    </p:spTree>
    <p:extLst>
      <p:ext uri="{BB962C8B-B14F-4D97-AF65-F5344CB8AC3E}">
        <p14:creationId xmlns:p14="http://schemas.microsoft.com/office/powerpoint/2010/main" val="26202582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create an opacity mask for a placed image?</a:t>
            </a:r>
            <a:endParaRPr lang="en-US" dirty="0"/>
          </a:p>
        </p:txBody>
      </p:sp>
      <p:sp>
        <p:nvSpPr>
          <p:cNvPr id="3" name="Content Placeholder 2"/>
          <p:cNvSpPr>
            <a:spLocks noGrp="1"/>
          </p:cNvSpPr>
          <p:nvPr>
            <p:ph idx="1"/>
          </p:nvPr>
        </p:nvSpPr>
        <p:spPr/>
        <p:txBody>
          <a:bodyPr/>
          <a:lstStyle/>
          <a:p>
            <a:r>
              <a:rPr lang="en-US" dirty="0" smtClean="0"/>
              <a:t>You create an opacity mask by placing the object to be used as a mark on top of the object to be masked. Then you select the mask and the objects to be masked, and choose Make Opacity Mask from the Transparency panel menu.</a:t>
            </a:r>
            <a:endParaRPr lang="en-US" dirty="0"/>
          </a:p>
        </p:txBody>
      </p:sp>
    </p:spTree>
    <p:extLst>
      <p:ext uri="{BB962C8B-B14F-4D97-AF65-F5344CB8AC3E}">
        <p14:creationId xmlns:p14="http://schemas.microsoft.com/office/powerpoint/2010/main" val="2435300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215</TotalTime>
  <Words>6340</Words>
  <Application>Microsoft Office PowerPoint</Application>
  <PresentationFormat>On-screen Show (4:3)</PresentationFormat>
  <Paragraphs>260</Paragraphs>
  <Slides>109</Slides>
  <Notes>0</Notes>
  <HiddenSlides>0</HiddenSlides>
  <MMClips>0</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Apex</vt:lpstr>
      <vt:lpstr>Adobe Illustrator Cs5 Review </vt:lpstr>
      <vt:lpstr>Chapter one</vt:lpstr>
      <vt:lpstr>Describe two ways to change the view of a document. </vt:lpstr>
      <vt:lpstr>How do you select tools in Illustrator? </vt:lpstr>
      <vt:lpstr>Describe three ways to navigate between artboards in Illustrator.</vt:lpstr>
      <vt:lpstr>How do you save panel locations and visibility preferences?</vt:lpstr>
      <vt:lpstr>Describe how arranging Document windows can be helpful.</vt:lpstr>
      <vt:lpstr>Chapter two</vt:lpstr>
      <vt:lpstr>How can you select an object that has no fill?</vt:lpstr>
      <vt:lpstr>Name two ways you can select an item in a group without choosing Object &gt; Ungroup.</vt:lpstr>
      <vt:lpstr>How do you edit the shape of an object?</vt:lpstr>
      <vt:lpstr>What should you do after creating a selection that you are going to use repeatedly?</vt:lpstr>
      <vt:lpstr>If something is preventing you from selecting an object, name two ways to select the blocked object.</vt:lpstr>
      <vt:lpstr>To align objects to the artboard, what do you need to first select in the Align panel or Control panel before you choose an alignment option?</vt:lpstr>
      <vt:lpstr>Chapter Three</vt:lpstr>
      <vt:lpstr>What are the basic shape tools? Describe how to tear or separate a group of shape tools away from the Tools panel.</vt:lpstr>
      <vt:lpstr>How do you select a shape with no fill?</vt:lpstr>
      <vt:lpstr>How do you draw a square?</vt:lpstr>
      <vt:lpstr>How do you change the number of sides on a polygon as you draw?</vt:lpstr>
      <vt:lpstr>Name two ways you can combine several shapes into one.</vt:lpstr>
      <vt:lpstr>How can you convert a raster image to editable vector shapes?</vt:lpstr>
      <vt:lpstr>Chapter Four</vt:lpstr>
      <vt:lpstr>Name two ways to change the size of an existing active artboard.</vt:lpstr>
      <vt:lpstr>How can you rename an artboard?</vt:lpstr>
      <vt:lpstr>How can you select and manipulate individual objects in a group (as described in this chapter)?</vt:lpstr>
      <vt:lpstr>How do you resize an object? Explain how you determine the point from which the object resizes. How do you resize a group of objects proportionally?</vt:lpstr>
      <vt:lpstr>What transformations can you make using the Transform panel?</vt:lpstr>
      <vt:lpstr>What does the square diagram (   ) indicate in the Transform panel, and how does it affect transformations?</vt:lpstr>
      <vt:lpstr>Chapter Five</vt:lpstr>
      <vt:lpstr>Describe how to draw straight vertical, horizontal, or diagonal lines using the Pen tool.</vt:lpstr>
      <vt:lpstr>How do you draw a curved line using the Pen tool?</vt:lpstr>
      <vt:lpstr>How do you draw a corner point on a curved line?</vt:lpstr>
      <vt:lpstr>Name two ways to convert a smooth point on a curve to a corner point.</vt:lpstr>
      <vt:lpstr>Which tool would you use to edit a segment on a curved line?</vt:lpstr>
      <vt:lpstr>How can you change the way the Pencil tool works?</vt:lpstr>
      <vt:lpstr>Chapter SIX</vt:lpstr>
      <vt:lpstr>Describe at least three ways to fill an object with color.</vt:lpstr>
      <vt:lpstr>How can you save a color?</vt:lpstr>
      <vt:lpstr>How do you name a color?</vt:lpstr>
      <vt:lpstr>How do you assign a transparent color to an object?</vt:lpstr>
      <vt:lpstr>How can you choose color harmonies for colors?</vt:lpstr>
      <vt:lpstr>Name two things that the Edit Colors/Recolor Artwork dialog box allows you to do.</vt:lpstr>
      <vt:lpstr>How do you add pattern swatches to the Swatches panel?</vt:lpstr>
      <vt:lpstr>Explain what Live Paint allows you to do.</vt:lpstr>
      <vt:lpstr>Chapter Seven</vt:lpstr>
      <vt:lpstr>Name two methods for creating a text area in Adobe Illustrator CS5.</vt:lpstr>
      <vt:lpstr>What are two benefits of using an OpenType font?</vt:lpstr>
      <vt:lpstr>What is the difference between a character and paragraph style?</vt:lpstr>
      <vt:lpstr>What are the advantages and disadvantages of converting text to outlines?</vt:lpstr>
      <vt:lpstr>Chapter Eight</vt:lpstr>
      <vt:lpstr>Name two benefits of using layers when creating artwork.</vt:lpstr>
      <vt:lpstr>How do you hide layers? How do you show individual layers?</vt:lpstr>
      <vt:lpstr>Describe how to reorder layers in a file.</vt:lpstr>
      <vt:lpstr>How can you lock layers?</vt:lpstr>
      <vt:lpstr>What is the purpose of changing the selection color for a layer?</vt:lpstr>
      <vt:lpstr>What happens if you paste a layered file into another file? Why is the Paste Remembers Layers option useful?</vt:lpstr>
      <vt:lpstr>How do you move objects from one layer to another?</vt:lpstr>
      <vt:lpstr>How do you create a layer clipping mask?</vt:lpstr>
      <vt:lpstr>How do you apply an effect to a layer? How can you edit that effect?</vt:lpstr>
      <vt:lpstr>What is the purpose of entering isolation mode?</vt:lpstr>
      <vt:lpstr>Chapter NINE</vt:lpstr>
      <vt:lpstr>There are three preset grids. Describe briefly what each could be used for.</vt:lpstr>
      <vt:lpstr>How can you show or hide the Perspective Grid?</vt:lpstr>
      <vt:lpstr>Before drawing content on a grid plane, what must be done to ensure that the object is on the correct grid plane?</vt:lpstr>
      <vt:lpstr>Describe the steps required to move content from one grid plane to another.</vt:lpstr>
      <vt:lpstr>What does double-clicking a grid plane control allow you to do?</vt:lpstr>
      <vt:lpstr>How do you move an object perpendicular to the grid?</vt:lpstr>
      <vt:lpstr>Chapter TEN</vt:lpstr>
      <vt:lpstr>What is a gradient fill?</vt:lpstr>
      <vt:lpstr>Name two ways to fill a selected object with a gradient.</vt:lpstr>
      <vt:lpstr>What is the difference between a gradient fill and a blend? </vt:lpstr>
      <vt:lpstr>How do you adjust the blend between colors in a gradient?</vt:lpstr>
      <vt:lpstr>Name two ways you can add colors to a gradient.</vt:lpstr>
      <vt:lpstr>How do you adjust the direction of a gradient?</vt:lpstr>
      <vt:lpstr>Describe two ways to blend the shapes and colors of objects.</vt:lpstr>
      <vt:lpstr>What is the difference between selecting a smooth color blend and specifying the number of steps in a blend?</vt:lpstr>
      <vt:lpstr>How do you adjust the shapes or colors in the blend? How do you adjust the path of the blend?</vt:lpstr>
      <vt:lpstr>Chapter ELEVEN</vt:lpstr>
      <vt:lpstr> Describe each of the five brush types: Art, Calligraphic, Pattern, Bristle, and Scatter.</vt:lpstr>
      <vt:lpstr>What is the difference between applying a brush to artwork using the Paintbrush tool and applying a brush to artwork using one of the drawing tools?</vt:lpstr>
      <vt:lpstr>Describe how to edit paths with the Paintbrush tool as you draw. How does the Keep Selected option affect the Paintbrush tool?</vt:lpstr>
      <vt:lpstr>How do you change the colorization method for an Art, Pattern, or Scatter brush? (Remember, you don’t use colorization methods with Calligraphic or Bristle brushes.)</vt:lpstr>
      <vt:lpstr>For which brushes must you have artwork selected on the artboard before you can create a brush?</vt:lpstr>
      <vt:lpstr>What does the Blob Brush tool allow you to create?</vt:lpstr>
      <vt:lpstr>Chapter Twelve</vt:lpstr>
      <vt:lpstr>Name two ways to apply an eff ect to an object.</vt:lpstr>
      <vt:lpstr>Where can the effects applied to an object be edited, once they are applied?</vt:lpstr>
      <vt:lpstr>What are the three types of 3D effects that are available? Give an example of why you would use each one.</vt:lpstr>
      <vt:lpstr>How can you control lighting on a 3D object? Does the lighting of one 3D object affect other 3D objects?</vt:lpstr>
      <vt:lpstr>What are the steps to map artwork to an object?</vt:lpstr>
      <vt:lpstr>Chapter Thirteen</vt:lpstr>
      <vt:lpstr>Name two types of appearance attributes.</vt:lpstr>
      <vt:lpstr>How do you add a second stroke to an object?</vt:lpstr>
      <vt:lpstr>What’s the difference between applying a graphic style to a layer versus applying it to an object?</vt:lpstr>
      <vt:lpstr>How do you add to an existing graphic style?</vt:lpstr>
      <vt:lpstr>How do you remove an appearance attribute using the Layers panel?</vt:lpstr>
      <vt:lpstr>Chapter 14</vt:lpstr>
      <vt:lpstr>Describe the difference between linking and embedding in Illustrator.</vt:lpstr>
      <vt:lpstr>How do you create an opacity mask for a placed image?</vt:lpstr>
      <vt:lpstr>What kinds of object can be used as masks?</vt:lpstr>
      <vt:lpstr>What color modifications can you apply to a selected object using filters?</vt:lpstr>
      <vt:lpstr>Describe how to replace a placed image with another image in a document.</vt:lpstr>
      <vt:lpstr>Chapter 15</vt:lpstr>
      <vt:lpstr>How do the RGB and CMYK color gamut's affect the relationship between on-screen colors and printed colors?</vt:lpstr>
      <vt:lpstr>How can you create a closer match between your on-screen colors and printed colors?</vt:lpstr>
      <vt:lpstr>What is the befit of printing interim drafts of your artwork to a black-and-white desktop printer?</vt:lpstr>
      <vt:lpstr>What does the term color separation mean?</vt:lpstr>
      <vt:lpstr>What are two ways to output spot colors</vt:lpstr>
      <vt:lpstr>What are the advantages of one- or two-color printing?</vt:lpstr>
    </vt:vector>
  </TitlesOfParts>
  <Company>School Board of Levy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Adobe Illustrator Cs5 Review </dc:title>
  <dc:creator>Seinfeld</dc:creator>
  <cp:lastModifiedBy>testuser</cp:lastModifiedBy>
  <cp:revision>22</cp:revision>
  <cp:lastPrinted>2014-01-08T18:41:52Z</cp:lastPrinted>
  <dcterms:created xsi:type="dcterms:W3CDTF">2012-04-12T15:15:11Z</dcterms:created>
  <dcterms:modified xsi:type="dcterms:W3CDTF">2014-01-08T18:42:27Z</dcterms:modified>
</cp:coreProperties>
</file>